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sldIdLst>
    <p:sldId id="287" r:id="rId2"/>
    <p:sldId id="312" r:id="rId3"/>
    <p:sldId id="298" r:id="rId4"/>
    <p:sldId id="289" r:id="rId5"/>
    <p:sldId id="278" r:id="rId6"/>
    <p:sldId id="294" r:id="rId7"/>
    <p:sldId id="323" r:id="rId8"/>
    <p:sldId id="309" r:id="rId9"/>
    <p:sldId id="322" r:id="rId10"/>
    <p:sldId id="315" r:id="rId11"/>
    <p:sldId id="318" r:id="rId12"/>
    <p:sldId id="332" r:id="rId13"/>
    <p:sldId id="333" r:id="rId14"/>
    <p:sldId id="334" r:id="rId15"/>
    <p:sldId id="324" r:id="rId16"/>
    <p:sldId id="293" r:id="rId17"/>
    <p:sldId id="313" r:id="rId18"/>
    <p:sldId id="335" r:id="rId19"/>
    <p:sldId id="316" r:id="rId20"/>
    <p:sldId id="314" r:id="rId21"/>
    <p:sldId id="336" r:id="rId22"/>
    <p:sldId id="317" r:id="rId23"/>
    <p:sldId id="325" r:id="rId24"/>
    <p:sldId id="291" r:id="rId25"/>
    <p:sldId id="319" r:id="rId26"/>
    <p:sldId id="320" r:id="rId27"/>
    <p:sldId id="292" r:id="rId28"/>
    <p:sldId id="327" r:id="rId29"/>
    <p:sldId id="330" r:id="rId3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0929"/>
  </p:normalViewPr>
  <p:slideViewPr>
    <p:cSldViewPr>
      <p:cViewPr varScale="1">
        <p:scale>
          <a:sx n="80" d="100"/>
          <a:sy n="80" d="100"/>
        </p:scale>
        <p:origin x="-16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fld id="{918FE7AF-FD16-48E2-90C4-97CEC320E1E2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fld id="{BAAC5CE7-4F2B-485C-A363-4633C2915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547E16-8DFD-4E59-91D4-87003A2F3D12}" type="slidenum">
              <a:rPr lang="zh-CN" altLang="en-US" smtClean="0"/>
              <a:pPr/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547E16-8DFD-4E59-91D4-87003A2F3D12}" type="slidenum">
              <a:rPr lang="zh-CN" altLang="en-US" smtClean="0"/>
              <a:pPr/>
              <a:t>16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547E16-8DFD-4E59-91D4-87003A2F3D12}" type="slidenum">
              <a:rPr lang="zh-CN" altLang="en-US" smtClean="0"/>
              <a:pPr/>
              <a:t>18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547E16-8DFD-4E59-91D4-87003A2F3D12}" type="slidenum">
              <a:rPr lang="zh-CN" altLang="en-US" smtClean="0"/>
              <a:pPr/>
              <a:t>21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50C77-1BED-4C6E-8621-1C478E434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55947-3297-4FF3-86C0-B951EA121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C03D3-F53B-4762-90B3-9ECD61042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0F9FA-C378-4868-94B5-0888E5C2F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54C13-A2EA-4765-B138-7219F5362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A1C35-CBA8-4A1A-B4ED-24E8DD948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F62F3-4255-42C8-877D-40BC35A7E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36D6-103B-40ED-89BA-60EB012ED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FA9C9-F1F9-4C3E-9934-5BC9AE84B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2E3BC-938C-416C-BD2B-2A740FADF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EF608-EA13-4900-AE65-D221CD1F2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16" charset="-128"/>
              </a:defRPr>
            </a:lvl1pPr>
          </a:lstStyle>
          <a:p>
            <a:pPr>
              <a:defRPr/>
            </a:pPr>
            <a:fld id="{F8D7326B-9C7B-4085-8C67-9527CB368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3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en.wikipedia.org/wiki/File:FA-18F-USN-RedRippers-20070406.jpg" TargetMode="External"/><Relationship Id="rId2" Type="http://schemas.openxmlformats.org/officeDocument/2006/relationships/hyperlink" Target="//upload.wikimedia.org/wikipedia/commons/5/56/J85_ge_17a_turbojet_engin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upload.wikimedia.org/wikipedia/commons/3/3a/Silniki_by_Zureks.jpg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hyperlink" Target="//upload.wikimedia.org/wikipedia/commons/d/de/Scout_moor_gearbox,_rotor_shaft_and_brake_assembly.jpg" TargetMode="External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0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7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51.png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ecrashinfo.com/1987/1987-26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File:DanishWindTurbine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//upload.wikimedia.org/wikipedia/commons/5/5f/LOT_Ilyushin_Il-62M_Rees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7200" y="1905000"/>
            <a:ext cx="8361218" cy="154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Locating Faulty Rolling Element Bearing Signal by Simulated Annealing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570018" y="3886200"/>
            <a:ext cx="4059382" cy="1322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9525"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Jing Tian</a:t>
            </a:r>
          </a:p>
          <a:p>
            <a:pPr marL="233363" indent="-9525"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Course Advisor: Dr.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Dr.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Ide</a:t>
            </a:r>
            <a:endParaRPr lang="en-US" sz="20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233363" indent="-9525"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Research Advisor: Dr.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Morillo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92" descr="inf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996462" cy="98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24000" y="457200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AMSC 663 Mid Year Presentation, Fall 2012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Validation of the Filter-bank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12192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test signal has four frequency components.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 component locates at the edge of two filters in frequency domain.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Two components locates near the edge of the filter.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1371600" y="2438401"/>
          <a:ext cx="5410200" cy="833952"/>
        </p:xfrm>
        <a:graphic>
          <a:graphicData uri="http://schemas.openxmlformats.org/presentationml/2006/ole">
            <p:oleObj spid="_x0000_s86018" name="公式" r:id="rId3" imgW="2793960" imgH="431640" progId="Equation.3">
              <p:embed/>
            </p:oleObj>
          </a:graphicData>
        </a:graphic>
      </p:graphicFrame>
      <p:pic>
        <p:nvPicPr>
          <p:cNvPr id="21" name="Picture 3" descr="D:\MATLAB2012a\AMSC663\filter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581400"/>
            <a:ext cx="4038600" cy="2630548"/>
          </a:xfrm>
          <a:prstGeom prst="rect">
            <a:avLst/>
          </a:prstGeom>
          <a:noFill/>
        </p:spPr>
      </p:pic>
      <p:pic>
        <p:nvPicPr>
          <p:cNvPr id="22" name="Picture 4" descr="D:\MATLAB2012a\AMSC663\filter2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581400"/>
            <a:ext cx="4038600" cy="268512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Validation of the Filter-bank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12192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Two level filter-bank is used, which has 4 filters. For sampling rate = 1024Hz, the filters are [0, 128]Hz, [128,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256]Hz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[256,384]Hz, [384, 512]Hz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Frequency components are observed in the right frequency bands. But the magnitude is reduced.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9093" name="Picture 5" descr="D:\MATLAB2012a\AMSC663\filter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743200"/>
            <a:ext cx="5486400" cy="4114800"/>
          </a:xfrm>
          <a:prstGeom prst="rect">
            <a:avLst/>
          </a:prstGeom>
          <a:noFill/>
        </p:spPr>
      </p:pic>
      <p:sp>
        <p:nvSpPr>
          <p:cNvPr id="19" name="Content Placeholder 2"/>
          <p:cNvSpPr>
            <a:spLocks/>
          </p:cNvSpPr>
          <p:nvPr/>
        </p:nvSpPr>
        <p:spPr bwMode="auto">
          <a:xfrm>
            <a:off x="2667000" y="27432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Magnitude=9.5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ontent Placeholder 2"/>
          <p:cNvSpPr>
            <a:spLocks/>
          </p:cNvSpPr>
          <p:nvPr/>
        </p:nvSpPr>
        <p:spPr bwMode="auto">
          <a:xfrm>
            <a:off x="5029200" y="27432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Magnitude=7.6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ontent Placeholder 2"/>
          <p:cNvSpPr>
            <a:spLocks/>
          </p:cNvSpPr>
          <p:nvPr/>
        </p:nvSpPr>
        <p:spPr bwMode="auto">
          <a:xfrm>
            <a:off x="2667000" y="4724400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Magnitude=2.85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ontent Placeholder 2"/>
          <p:cNvSpPr>
            <a:spLocks/>
          </p:cNvSpPr>
          <p:nvPr/>
        </p:nvSpPr>
        <p:spPr bwMode="auto">
          <a:xfrm>
            <a:off x="4800600" y="47244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Magnitude=2.85, 3.8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Spectral Kurtosis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Spectral Kurtosis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1143000"/>
            <a:ext cx="7239000" cy="397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Definition of spectral kurtosis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2182812" y="1524000"/>
          <a:ext cx="3836988" cy="794759"/>
        </p:xfrm>
        <a:graphic>
          <a:graphicData uri="http://schemas.openxmlformats.org/presentationml/2006/ole">
            <p:oleObj spid="_x0000_s100354" name="Equation" r:id="rId3" imgW="1892160" imgH="393480" progId="Equation.3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1828801" y="5791200"/>
          <a:ext cx="5562599" cy="704396"/>
        </p:xfrm>
        <a:graphic>
          <a:graphicData uri="http://schemas.openxmlformats.org/presentationml/2006/ole">
            <p:oleObj spid="_x0000_s100355" name="公式" r:id="rId4" imgW="3492360" imgH="444240" progId="Equation.3">
              <p:embed/>
            </p:oleObj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04800" y="3810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Estimation of spectral kurtosis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DFT of a stationary signal is a circular complex random variable, and E[Y(m)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]=0, E[Y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(m)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]=0. [5]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2000" y="23622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where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Y(m)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DFT of the signal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y(n)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order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cumulant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Both y(n) and Y(m) are N points sequences. SK is a real number.</a:t>
            </a:r>
          </a:p>
        </p:txBody>
      </p:sp>
      <p:graphicFrame>
        <p:nvGraphicFramePr>
          <p:cNvPr id="71685" name="Object 1"/>
          <p:cNvGraphicFramePr>
            <a:graphicFrameLocks noChangeAspect="1"/>
          </p:cNvGraphicFramePr>
          <p:nvPr/>
        </p:nvGraphicFramePr>
        <p:xfrm>
          <a:off x="2362199" y="3048000"/>
          <a:ext cx="4114801" cy="765430"/>
        </p:xfrm>
        <a:graphic>
          <a:graphicData uri="http://schemas.openxmlformats.org/presentationml/2006/ole">
            <p:oleObj spid="_x0000_s100356" name="公式" r:id="rId5" imgW="2387520" imgH="444240" progId="Equation.3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1828800" y="4876800"/>
          <a:ext cx="4953000" cy="810161"/>
        </p:xfrm>
        <a:graphic>
          <a:graphicData uri="http://schemas.openxmlformats.org/presentationml/2006/ole">
            <p:oleObj spid="_x0000_s100357" name="公式" r:id="rId6" imgW="2933640" imgH="482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Result of SK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1143000"/>
            <a:ext cx="857794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SK have small value for white noise and high values for periodic signal.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White noise, SK =  -0.0406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Pure periodic signal , SK = 510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5943600" y="2209800"/>
            <a:ext cx="228600" cy="449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pic>
        <p:nvPicPr>
          <p:cNvPr id="99335" name="Picture 7" descr="D:\MATLAB2012a\AMSC663\sk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199" y="1981200"/>
            <a:ext cx="2609439" cy="1589784"/>
          </a:xfrm>
          <a:prstGeom prst="rect">
            <a:avLst/>
          </a:prstGeom>
          <a:noFill/>
        </p:spPr>
      </p:pic>
      <p:pic>
        <p:nvPicPr>
          <p:cNvPr id="99336" name="Picture 8" descr="D:\MATLAB2012a\AMSC663\sk3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985516"/>
            <a:ext cx="3048000" cy="1556892"/>
          </a:xfrm>
          <a:prstGeom prst="rect">
            <a:avLst/>
          </a:prstGeom>
          <a:noFill/>
        </p:spPr>
      </p:pic>
      <p:pic>
        <p:nvPicPr>
          <p:cNvPr id="99337" name="Picture 9" descr="D:\MATLAB2012a\AMSC663\sk3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419600"/>
            <a:ext cx="2609439" cy="1589784"/>
          </a:xfrm>
          <a:prstGeom prst="rect">
            <a:avLst/>
          </a:prstGeom>
          <a:noFill/>
        </p:spPr>
      </p:pic>
      <p:pic>
        <p:nvPicPr>
          <p:cNvPr id="99338" name="Picture 10" descr="D:\MATLAB2012a\AMSC663\sk31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1" y="4423916"/>
            <a:ext cx="3048000" cy="15568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Simulated Annealing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/>
          </p:cNvSpPr>
          <p:nvPr/>
        </p:nvSpPr>
        <p:spPr bwMode="auto">
          <a:xfrm>
            <a:off x="284018" y="1219200"/>
            <a:ext cx="314498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b="0" dirty="0" smtClean="0">
                <a:latin typeface="Times New Roman" pitchFamily="18" charset="0"/>
                <a:cs typeface="Times New Roman" pitchFamily="18" charset="0"/>
              </a:rPr>
              <a:t>Simulated annealing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[6] is a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metaheuristic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 global optimization tool.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In each round of searching, there is a chance that worse result is accepted. This chance drops when the iterations increase. By doing so, the searching can avoid being trapped in a local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extremum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>
            <a:off x="3877964" y="1143000"/>
            <a:ext cx="2399012" cy="429933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Initialize the temperature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altLang="zh-CN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33"/>
          <p:cNvSpPr>
            <a:spLocks noChangeArrowheads="1"/>
          </p:cNvSpPr>
          <p:nvPr/>
        </p:nvSpPr>
        <p:spPr bwMode="auto">
          <a:xfrm>
            <a:off x="3816598" y="6009316"/>
            <a:ext cx="2583336" cy="410534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600" b="0" dirty="0" smtClean="0">
                <a:latin typeface="Times New Roman" pitchFamily="18" charset="0"/>
                <a:cs typeface="Times New Roman" pitchFamily="18" charset="0"/>
              </a:rPr>
              <a:t>End a round of searching</a:t>
            </a:r>
            <a:endParaRPr lang="zh-CN" alt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3889048" y="1757423"/>
            <a:ext cx="237840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Use the initial input vector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US" altLang="zh-CN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23"/>
          <p:cNvSpPr>
            <a:spLocks noChangeArrowheads="1"/>
          </p:cNvSpPr>
          <p:nvPr/>
        </p:nvSpPr>
        <p:spPr bwMode="auto">
          <a:xfrm>
            <a:off x="3889048" y="2308141"/>
            <a:ext cx="237840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Compute function value </a:t>
            </a:r>
            <a:r>
              <a:rPr lang="en-US" altLang="zh-CN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SK(W)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3889048" y="2851066"/>
            <a:ext cx="237840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Generate a random step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altLang="zh-CN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3810000" y="3419102"/>
            <a:ext cx="2555548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Compute function value </a:t>
            </a:r>
            <a:r>
              <a:rPr lang="en-US" altLang="zh-CN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altLang="zh-CN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(W+S)</a:t>
            </a:r>
            <a:endParaRPr lang="en-US" altLang="zh-CN" sz="1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Diamond 29"/>
          <p:cNvSpPr/>
          <p:nvPr/>
        </p:nvSpPr>
        <p:spPr>
          <a:xfrm>
            <a:off x="3886819" y="3981450"/>
            <a:ext cx="2399681" cy="419100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</a:t>
            </a:r>
            <a:r>
              <a:rPr lang="en-US" altLang="zh-CN" sz="13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+S)</a:t>
            </a:r>
            <a:r>
              <a:rPr lang="en-US" altLang="zh-CN" sz="1300" b="0" baseline="-25000" dirty="0" smtClean="0">
                <a:solidFill>
                  <a:srgbClr val="000000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SK(W)</a:t>
            </a:r>
            <a:endParaRPr lang="en-US" altLang="zh-CN" sz="13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Diamond 41"/>
          <p:cNvSpPr/>
          <p:nvPr/>
        </p:nvSpPr>
        <p:spPr>
          <a:xfrm>
            <a:off x="6581776" y="3895725"/>
            <a:ext cx="2486024" cy="676275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exp[(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SK(W) </a:t>
            </a:r>
            <a:r>
              <a:rPr lang="en-US" altLang="zh-CN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</a:t>
            </a:r>
            <a:r>
              <a:rPr lang="en-US" altLang="zh-CN" sz="13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+S)</a:t>
            </a:r>
            <a:r>
              <a:rPr lang="en-US" altLang="zh-CN" sz="1300" b="0" baseline="-25000" dirty="0" smtClean="0">
                <a:solidFill>
                  <a:srgbClr val="000000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)/T] &gt; rand ?</a:t>
            </a:r>
          </a:p>
        </p:txBody>
      </p:sp>
      <p:sp>
        <p:nvSpPr>
          <p:cNvPr id="43" name="Diamond 42"/>
          <p:cNvSpPr/>
          <p:nvPr/>
        </p:nvSpPr>
        <p:spPr>
          <a:xfrm>
            <a:off x="3562350" y="5229225"/>
            <a:ext cx="3067050" cy="542925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Termination criteria reached?</a:t>
            </a:r>
          </a:p>
        </p:txBody>
      </p:sp>
      <p:cxnSp>
        <p:nvCxnSpPr>
          <p:cNvPr id="47" name="Elbow Connector 46"/>
          <p:cNvCxnSpPr>
            <a:stCxn id="43" idx="1"/>
            <a:endCxn id="27" idx="1"/>
          </p:cNvCxnSpPr>
          <p:nvPr/>
        </p:nvCxnSpPr>
        <p:spPr>
          <a:xfrm rot="10800000" flipH="1">
            <a:off x="3562350" y="3022550"/>
            <a:ext cx="326698" cy="2478138"/>
          </a:xfrm>
          <a:prstGeom prst="bentConnector3">
            <a:avLst>
              <a:gd name="adj1" fmla="val -699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30" idx="0"/>
          </p:cNvCxnSpPr>
          <p:nvPr/>
        </p:nvCxnSpPr>
        <p:spPr>
          <a:xfrm flipH="1">
            <a:off x="5086660" y="3762069"/>
            <a:ext cx="1114" cy="219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3" idx="2"/>
            <a:endCxn id="15" idx="0"/>
          </p:cNvCxnSpPr>
          <p:nvPr/>
        </p:nvCxnSpPr>
        <p:spPr>
          <a:xfrm>
            <a:off x="5095875" y="5772150"/>
            <a:ext cx="12391" cy="237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utoShape 23"/>
          <p:cNvSpPr>
            <a:spLocks noChangeArrowheads="1"/>
          </p:cNvSpPr>
          <p:nvPr/>
        </p:nvSpPr>
        <p:spPr bwMode="auto">
          <a:xfrm>
            <a:off x="3869998" y="4638302"/>
            <a:ext cx="243555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Replace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W+S</a:t>
            </a: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, reduce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cxnSp>
        <p:nvCxnSpPr>
          <p:cNvPr id="68" name="Shape 67"/>
          <p:cNvCxnSpPr>
            <a:stCxn id="42" idx="2"/>
            <a:endCxn id="66" idx="3"/>
          </p:cNvCxnSpPr>
          <p:nvPr/>
        </p:nvCxnSpPr>
        <p:spPr>
          <a:xfrm rot="5400000">
            <a:off x="6946276" y="3931274"/>
            <a:ext cx="237786" cy="15192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utoShape 23"/>
          <p:cNvSpPr>
            <a:spLocks noChangeArrowheads="1"/>
          </p:cNvSpPr>
          <p:nvPr/>
        </p:nvSpPr>
        <p:spPr bwMode="auto">
          <a:xfrm>
            <a:off x="6638925" y="3247652"/>
            <a:ext cx="2381250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Keep x unchanged, reduce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cxnSp>
        <p:nvCxnSpPr>
          <p:cNvPr id="77" name="Straight Arrow Connector 76"/>
          <p:cNvCxnSpPr>
            <a:stCxn id="30" idx="2"/>
            <a:endCxn id="66" idx="0"/>
          </p:cNvCxnSpPr>
          <p:nvPr/>
        </p:nvCxnSpPr>
        <p:spPr>
          <a:xfrm>
            <a:off x="5086660" y="4400550"/>
            <a:ext cx="1114" cy="237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6" idx="2"/>
            <a:endCxn id="43" idx="0"/>
          </p:cNvCxnSpPr>
          <p:nvPr/>
        </p:nvCxnSpPr>
        <p:spPr>
          <a:xfrm>
            <a:off x="5087774" y="4981269"/>
            <a:ext cx="8101" cy="24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42" idx="0"/>
            <a:endCxn id="72" idx="2"/>
          </p:cNvCxnSpPr>
          <p:nvPr/>
        </p:nvCxnSpPr>
        <p:spPr>
          <a:xfrm rot="5400000" flipH="1" flipV="1">
            <a:off x="7674616" y="3740791"/>
            <a:ext cx="305106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88"/>
          <p:cNvCxnSpPr>
            <a:stCxn id="72" idx="0"/>
            <a:endCxn id="27" idx="3"/>
          </p:cNvCxnSpPr>
          <p:nvPr/>
        </p:nvCxnSpPr>
        <p:spPr>
          <a:xfrm rot="16200000" flipV="1">
            <a:off x="6935949" y="2354051"/>
            <a:ext cx="225102" cy="1562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27" idx="2"/>
            <a:endCxn id="28" idx="0"/>
          </p:cNvCxnSpPr>
          <p:nvPr/>
        </p:nvCxnSpPr>
        <p:spPr>
          <a:xfrm>
            <a:off x="5078249" y="3194033"/>
            <a:ext cx="9525" cy="225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6" idx="2"/>
            <a:endCxn id="27" idx="0"/>
          </p:cNvCxnSpPr>
          <p:nvPr/>
        </p:nvCxnSpPr>
        <p:spPr>
          <a:xfrm>
            <a:off x="5078249" y="2651108"/>
            <a:ext cx="0" cy="199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6" idx="2"/>
            <a:endCxn id="26" idx="0"/>
          </p:cNvCxnSpPr>
          <p:nvPr/>
        </p:nvCxnSpPr>
        <p:spPr>
          <a:xfrm>
            <a:off x="5078249" y="2100390"/>
            <a:ext cx="0" cy="207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13" idx="2"/>
            <a:endCxn id="16" idx="0"/>
          </p:cNvCxnSpPr>
          <p:nvPr/>
        </p:nvCxnSpPr>
        <p:spPr>
          <a:xfrm>
            <a:off x="5077470" y="1572933"/>
            <a:ext cx="779" cy="184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ontent Placeholder 2"/>
          <p:cNvSpPr>
            <a:spLocks/>
          </p:cNvSpPr>
          <p:nvPr/>
        </p:nvSpPr>
        <p:spPr bwMode="auto">
          <a:xfrm>
            <a:off x="5191218" y="4351956"/>
            <a:ext cx="523781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Content Placeholder 2"/>
          <p:cNvSpPr>
            <a:spLocks/>
          </p:cNvSpPr>
          <p:nvPr/>
        </p:nvSpPr>
        <p:spPr bwMode="auto">
          <a:xfrm>
            <a:off x="7820119" y="3618531"/>
            <a:ext cx="438056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Content Placeholder 2"/>
          <p:cNvSpPr>
            <a:spLocks/>
          </p:cNvSpPr>
          <p:nvPr/>
        </p:nvSpPr>
        <p:spPr bwMode="auto">
          <a:xfrm>
            <a:off x="5172168" y="5742606"/>
            <a:ext cx="523781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Content Placeholder 2"/>
          <p:cNvSpPr>
            <a:spLocks/>
          </p:cNvSpPr>
          <p:nvPr/>
        </p:nvSpPr>
        <p:spPr bwMode="auto">
          <a:xfrm>
            <a:off x="7782018" y="4504356"/>
            <a:ext cx="523781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Straight Arrow Connector 146"/>
          <p:cNvCxnSpPr>
            <a:stCxn id="30" idx="3"/>
            <a:endCxn id="42" idx="1"/>
          </p:cNvCxnSpPr>
          <p:nvPr/>
        </p:nvCxnSpPr>
        <p:spPr>
          <a:xfrm>
            <a:off x="6286500" y="4191000"/>
            <a:ext cx="295276" cy="42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ontent Placeholder 2"/>
          <p:cNvSpPr>
            <a:spLocks/>
          </p:cNvSpPr>
          <p:nvPr/>
        </p:nvSpPr>
        <p:spPr bwMode="auto">
          <a:xfrm>
            <a:off x="6143719" y="3894756"/>
            <a:ext cx="438056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itle 10"/>
          <p:cNvSpPr txBox="1">
            <a:spLocks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Simulated Annealing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Validation of SA: 1-D Function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1219200"/>
            <a:ext cx="861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 dimensional function optimization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function has a global minimum and many local minimums.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function is used to check the fundamental of the algorithm.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global minimum is y=-100 when x= π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2495550" y="3048000"/>
          <a:ext cx="3186113" cy="504825"/>
        </p:xfrm>
        <a:graphic>
          <a:graphicData uri="http://schemas.openxmlformats.org/presentationml/2006/ole">
            <p:oleObj spid="_x0000_s79874" name="Equation" r:id="rId3" imgW="1358640" imgH="215640" progId="Equation.3">
              <p:embed/>
            </p:oleObj>
          </a:graphicData>
        </a:graphic>
      </p:graphicFrame>
      <p:pic>
        <p:nvPicPr>
          <p:cNvPr id="15" name="Picture 7" descr="C:\Users\jingtian\Documents\MATLAB\AMSC663\mid year\value1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505200"/>
            <a:ext cx="4267199" cy="26965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21"/>
          <p:cNvSpPr>
            <a:spLocks noChangeArrowheads="1"/>
          </p:cNvSpPr>
          <p:nvPr/>
        </p:nvSpPr>
        <p:spPr bwMode="auto">
          <a:xfrm>
            <a:off x="1074766" y="1143000"/>
            <a:ext cx="2399012" cy="429933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Initialize the temperature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altLang="zh-CN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33"/>
          <p:cNvSpPr>
            <a:spLocks noChangeArrowheads="1"/>
          </p:cNvSpPr>
          <p:nvPr/>
        </p:nvSpPr>
        <p:spPr bwMode="auto">
          <a:xfrm>
            <a:off x="1013400" y="6009316"/>
            <a:ext cx="2583336" cy="410534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600" b="0" dirty="0" smtClean="0">
                <a:latin typeface="Times New Roman" pitchFamily="18" charset="0"/>
                <a:cs typeface="Times New Roman" pitchFamily="18" charset="0"/>
              </a:rPr>
              <a:t>End a round of searching</a:t>
            </a:r>
            <a:endParaRPr lang="zh-CN" alt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1085850" y="1757423"/>
            <a:ext cx="237840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Use the initial input vector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US" altLang="zh-CN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23"/>
          <p:cNvSpPr>
            <a:spLocks noChangeArrowheads="1"/>
          </p:cNvSpPr>
          <p:nvPr/>
        </p:nvSpPr>
        <p:spPr bwMode="auto">
          <a:xfrm>
            <a:off x="1085850" y="2308141"/>
            <a:ext cx="237840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Compute function value </a:t>
            </a:r>
            <a:r>
              <a:rPr lang="en-US" altLang="zh-CN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SK(W)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1085850" y="2851066"/>
            <a:ext cx="237840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Generate a random step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altLang="zh-CN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1006802" y="3419102"/>
            <a:ext cx="2555548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Compute function value </a:t>
            </a:r>
            <a:r>
              <a:rPr lang="en-US" altLang="zh-CN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altLang="zh-CN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(W+S)</a:t>
            </a:r>
            <a:endParaRPr lang="en-US" altLang="zh-CN" sz="1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Diamond 29"/>
          <p:cNvSpPr/>
          <p:nvPr/>
        </p:nvSpPr>
        <p:spPr>
          <a:xfrm>
            <a:off x="1083621" y="3981450"/>
            <a:ext cx="2399681" cy="419100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</a:t>
            </a:r>
            <a:r>
              <a:rPr lang="en-US" altLang="zh-CN" sz="13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+S)</a:t>
            </a:r>
            <a:r>
              <a:rPr lang="en-US" altLang="zh-CN" sz="1300" b="0" baseline="-25000" dirty="0" smtClean="0">
                <a:solidFill>
                  <a:srgbClr val="000000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SK(W)</a:t>
            </a:r>
            <a:endParaRPr lang="en-US" altLang="zh-CN" sz="13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Diamond 41"/>
          <p:cNvSpPr/>
          <p:nvPr/>
        </p:nvSpPr>
        <p:spPr>
          <a:xfrm>
            <a:off x="3778578" y="3895725"/>
            <a:ext cx="2486024" cy="676275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exp[(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SK(W) </a:t>
            </a:r>
            <a:r>
              <a:rPr lang="en-US" altLang="zh-CN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</a:t>
            </a:r>
            <a:r>
              <a:rPr lang="en-US" altLang="zh-CN" sz="13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+S)</a:t>
            </a:r>
            <a:r>
              <a:rPr lang="en-US" altLang="zh-CN" sz="1300" b="0" baseline="-25000" dirty="0" smtClean="0">
                <a:solidFill>
                  <a:srgbClr val="000000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)/T] &gt; rand ?</a:t>
            </a:r>
          </a:p>
        </p:txBody>
      </p:sp>
      <p:sp>
        <p:nvSpPr>
          <p:cNvPr id="43" name="Diamond 42"/>
          <p:cNvSpPr/>
          <p:nvPr/>
        </p:nvSpPr>
        <p:spPr>
          <a:xfrm>
            <a:off x="759152" y="5229225"/>
            <a:ext cx="3067050" cy="542925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Termination criteria reached?</a:t>
            </a:r>
          </a:p>
        </p:txBody>
      </p:sp>
      <p:cxnSp>
        <p:nvCxnSpPr>
          <p:cNvPr id="47" name="Elbow Connector 46"/>
          <p:cNvCxnSpPr>
            <a:stCxn id="43" idx="1"/>
            <a:endCxn id="27" idx="1"/>
          </p:cNvCxnSpPr>
          <p:nvPr/>
        </p:nvCxnSpPr>
        <p:spPr>
          <a:xfrm rot="10800000" flipH="1">
            <a:off x="759152" y="3022550"/>
            <a:ext cx="326698" cy="2478138"/>
          </a:xfrm>
          <a:prstGeom prst="bentConnector3">
            <a:avLst>
              <a:gd name="adj1" fmla="val -699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30" idx="0"/>
          </p:cNvCxnSpPr>
          <p:nvPr/>
        </p:nvCxnSpPr>
        <p:spPr>
          <a:xfrm flipH="1">
            <a:off x="2283462" y="3762069"/>
            <a:ext cx="1114" cy="219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3" idx="2"/>
            <a:endCxn id="15" idx="0"/>
          </p:cNvCxnSpPr>
          <p:nvPr/>
        </p:nvCxnSpPr>
        <p:spPr>
          <a:xfrm>
            <a:off x="2292677" y="5772150"/>
            <a:ext cx="12391" cy="237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utoShape 23"/>
          <p:cNvSpPr>
            <a:spLocks noChangeArrowheads="1"/>
          </p:cNvSpPr>
          <p:nvPr/>
        </p:nvSpPr>
        <p:spPr bwMode="auto">
          <a:xfrm>
            <a:off x="1066800" y="4638302"/>
            <a:ext cx="243555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Replace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W+S</a:t>
            </a: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, reduce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cxnSp>
        <p:nvCxnSpPr>
          <p:cNvPr id="68" name="Shape 67"/>
          <p:cNvCxnSpPr>
            <a:stCxn id="42" idx="2"/>
            <a:endCxn id="66" idx="3"/>
          </p:cNvCxnSpPr>
          <p:nvPr/>
        </p:nvCxnSpPr>
        <p:spPr>
          <a:xfrm rot="5400000">
            <a:off x="4143078" y="3931274"/>
            <a:ext cx="237786" cy="15192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utoShape 23"/>
          <p:cNvSpPr>
            <a:spLocks noChangeArrowheads="1"/>
          </p:cNvSpPr>
          <p:nvPr/>
        </p:nvSpPr>
        <p:spPr bwMode="auto">
          <a:xfrm>
            <a:off x="3835727" y="3247652"/>
            <a:ext cx="2381250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Keep x unchanged, reduce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cxnSp>
        <p:nvCxnSpPr>
          <p:cNvPr id="77" name="Straight Arrow Connector 76"/>
          <p:cNvCxnSpPr>
            <a:stCxn id="30" idx="2"/>
            <a:endCxn id="66" idx="0"/>
          </p:cNvCxnSpPr>
          <p:nvPr/>
        </p:nvCxnSpPr>
        <p:spPr>
          <a:xfrm>
            <a:off x="2283462" y="4400550"/>
            <a:ext cx="1114" cy="237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6" idx="2"/>
            <a:endCxn id="43" idx="0"/>
          </p:cNvCxnSpPr>
          <p:nvPr/>
        </p:nvCxnSpPr>
        <p:spPr>
          <a:xfrm>
            <a:off x="2284576" y="4981269"/>
            <a:ext cx="8101" cy="24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42" idx="0"/>
            <a:endCxn id="72" idx="2"/>
          </p:cNvCxnSpPr>
          <p:nvPr/>
        </p:nvCxnSpPr>
        <p:spPr>
          <a:xfrm rot="5400000" flipH="1" flipV="1">
            <a:off x="4871418" y="3740791"/>
            <a:ext cx="305106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88"/>
          <p:cNvCxnSpPr>
            <a:stCxn id="72" idx="0"/>
            <a:endCxn id="27" idx="3"/>
          </p:cNvCxnSpPr>
          <p:nvPr/>
        </p:nvCxnSpPr>
        <p:spPr>
          <a:xfrm rot="16200000" flipV="1">
            <a:off x="4132751" y="2354051"/>
            <a:ext cx="225102" cy="1562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27" idx="2"/>
            <a:endCxn id="28" idx="0"/>
          </p:cNvCxnSpPr>
          <p:nvPr/>
        </p:nvCxnSpPr>
        <p:spPr>
          <a:xfrm>
            <a:off x="2275051" y="3194033"/>
            <a:ext cx="9525" cy="225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6" idx="2"/>
            <a:endCxn id="27" idx="0"/>
          </p:cNvCxnSpPr>
          <p:nvPr/>
        </p:nvCxnSpPr>
        <p:spPr>
          <a:xfrm>
            <a:off x="2275051" y="2651108"/>
            <a:ext cx="0" cy="199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6" idx="2"/>
            <a:endCxn id="26" idx="0"/>
          </p:cNvCxnSpPr>
          <p:nvPr/>
        </p:nvCxnSpPr>
        <p:spPr>
          <a:xfrm>
            <a:off x="2275051" y="2100390"/>
            <a:ext cx="0" cy="207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13" idx="2"/>
            <a:endCxn id="16" idx="0"/>
          </p:cNvCxnSpPr>
          <p:nvPr/>
        </p:nvCxnSpPr>
        <p:spPr>
          <a:xfrm>
            <a:off x="2274272" y="1572933"/>
            <a:ext cx="779" cy="184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ontent Placeholder 2"/>
          <p:cNvSpPr>
            <a:spLocks/>
          </p:cNvSpPr>
          <p:nvPr/>
        </p:nvSpPr>
        <p:spPr bwMode="auto">
          <a:xfrm>
            <a:off x="2388020" y="4351956"/>
            <a:ext cx="523781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Content Placeholder 2"/>
          <p:cNvSpPr>
            <a:spLocks/>
          </p:cNvSpPr>
          <p:nvPr/>
        </p:nvSpPr>
        <p:spPr bwMode="auto">
          <a:xfrm>
            <a:off x="5016921" y="3618531"/>
            <a:ext cx="438056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Content Placeholder 2"/>
          <p:cNvSpPr>
            <a:spLocks/>
          </p:cNvSpPr>
          <p:nvPr/>
        </p:nvSpPr>
        <p:spPr bwMode="auto">
          <a:xfrm>
            <a:off x="2368970" y="5742606"/>
            <a:ext cx="523781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Content Placeholder 2"/>
          <p:cNvSpPr>
            <a:spLocks/>
          </p:cNvSpPr>
          <p:nvPr/>
        </p:nvSpPr>
        <p:spPr bwMode="auto">
          <a:xfrm>
            <a:off x="4978820" y="4504356"/>
            <a:ext cx="523781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Straight Arrow Connector 146"/>
          <p:cNvCxnSpPr>
            <a:stCxn id="30" idx="3"/>
            <a:endCxn id="42" idx="1"/>
          </p:cNvCxnSpPr>
          <p:nvPr/>
        </p:nvCxnSpPr>
        <p:spPr>
          <a:xfrm>
            <a:off x="3483302" y="4191000"/>
            <a:ext cx="295276" cy="42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ontent Placeholder 2"/>
          <p:cNvSpPr>
            <a:spLocks/>
          </p:cNvSpPr>
          <p:nvPr/>
        </p:nvSpPr>
        <p:spPr bwMode="auto">
          <a:xfrm>
            <a:off x="3340521" y="3894756"/>
            <a:ext cx="438056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itle 10"/>
          <p:cNvSpPr txBox="1">
            <a:spLocks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Setting of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SA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111952" y="1143000"/>
            <a:ext cx="3660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 = 1000</a:t>
            </a:r>
            <a:endParaRPr lang="en-US" sz="1800" b="1" dirty="0"/>
          </a:p>
        </p:txBody>
      </p:sp>
      <p:sp>
        <p:nvSpPr>
          <p:cNvPr id="36" name="Rectangle 35"/>
          <p:cNvSpPr/>
          <p:nvPr/>
        </p:nvSpPr>
        <p:spPr>
          <a:xfrm>
            <a:off x="4111952" y="1752600"/>
            <a:ext cx="3660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W: A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random number in [-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10,10]</a:t>
            </a:r>
            <a:endParaRPr lang="en-US" sz="1800" b="1" dirty="0"/>
          </a:p>
        </p:txBody>
      </p:sp>
      <p:sp>
        <p:nvSpPr>
          <p:cNvPr id="37" name="Rectangle 36"/>
          <p:cNvSpPr/>
          <p:nvPr/>
        </p:nvSpPr>
        <p:spPr>
          <a:xfrm>
            <a:off x="4111952" y="2362200"/>
            <a:ext cx="3660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S: A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random number in [-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10,10]</a:t>
            </a:r>
            <a:endParaRPr lang="en-US" sz="1800" b="1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 flipH="1" flipV="1">
            <a:off x="3273752" y="1371600"/>
            <a:ext cx="7620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 flipV="1">
            <a:off x="3349952" y="1981200"/>
            <a:ext cx="685800" cy="13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3273752" y="2590800"/>
            <a:ext cx="762000" cy="3810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>
          <a:xfrm>
            <a:off x="6553200" y="3200400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 = 0.99T</a:t>
            </a:r>
            <a:endParaRPr lang="en-US" sz="1800" b="1" dirty="0"/>
          </a:p>
        </p:txBody>
      </p:sp>
      <p:cxnSp>
        <p:nvCxnSpPr>
          <p:cNvPr id="53" name="Straight Arrow Connector 52"/>
          <p:cNvCxnSpPr>
            <a:stCxn id="50" idx="1"/>
          </p:cNvCxnSpPr>
          <p:nvPr/>
        </p:nvCxnSpPr>
        <p:spPr bwMode="auto">
          <a:xfrm flipH="1">
            <a:off x="6096000" y="3385066"/>
            <a:ext cx="457200" cy="439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4572000" y="5029200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 = 0.99T</a:t>
            </a:r>
            <a:endParaRPr lang="en-US" sz="1800" b="1" dirty="0"/>
          </a:p>
        </p:txBody>
      </p:sp>
      <p:cxnSp>
        <p:nvCxnSpPr>
          <p:cNvPr id="55" name="Straight Arrow Connector 54"/>
          <p:cNvCxnSpPr/>
          <p:nvPr/>
        </p:nvCxnSpPr>
        <p:spPr bwMode="auto">
          <a:xfrm flipH="1" flipV="1">
            <a:off x="2971800" y="5562600"/>
            <a:ext cx="12954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>
          <a:xfrm>
            <a:off x="4343400" y="5486400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1,000 iterations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Validation of SA: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17" name="Picture 9" descr="D:\MATLAB2012a\AMSC663\sa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3377" y="3200400"/>
            <a:ext cx="4168223" cy="1867729"/>
          </a:xfrm>
          <a:prstGeom prst="rect">
            <a:avLst/>
          </a:prstGeom>
          <a:noFill/>
        </p:spPr>
      </p:pic>
      <p:pic>
        <p:nvPicPr>
          <p:cNvPr id="18" name="Picture 10" descr="D:\MATLAB2012a\AMSC663\sa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124200"/>
            <a:ext cx="4191000" cy="1901894"/>
          </a:xfrm>
          <a:prstGeom prst="rect">
            <a:avLst/>
          </a:prstGeom>
          <a:noFill/>
        </p:spPr>
      </p:pic>
      <p:sp>
        <p:nvSpPr>
          <p:cNvPr id="19" name="Content Placeholder 2"/>
          <p:cNvSpPr>
            <a:spLocks/>
          </p:cNvSpPr>
          <p:nvPr/>
        </p:nvSpPr>
        <p:spPr bwMode="auto">
          <a:xfrm>
            <a:off x="304800" y="12954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 ends at 1,000 iterations. The optimum is found at 943th iteration.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minimum found is -99.9996,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Optimum variable x= 3.1389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6858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Background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04800" y="914400"/>
            <a:ext cx="8382000" cy="752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b="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Rolling element bearings are used in rotating machines in different industry sections.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47011" y="6086010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Wind turbine gearbox 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Content Placeholder 2"/>
          <p:cNvSpPr>
            <a:spLocks/>
          </p:cNvSpPr>
          <p:nvPr/>
        </p:nvSpPr>
        <p:spPr bwMode="auto">
          <a:xfrm>
            <a:off x="1066801" y="3671170"/>
            <a:ext cx="270353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800" b="1" dirty="0" smtClean="0">
                <a:latin typeface="Times New Roman" pitchFamily="18" charset="0"/>
              </a:rPr>
              <a:t>Computer cooling fan</a:t>
            </a:r>
            <a:endParaRPr lang="en-US" altLang="zh-CN" sz="1800" b="1" dirty="0">
              <a:latin typeface="Times New Roman" pitchFamily="18" charset="0"/>
            </a:endParaRPr>
          </a:p>
        </p:txBody>
      </p:sp>
      <p:pic>
        <p:nvPicPr>
          <p:cNvPr id="15362" name="Picture 2" descr="File:J85 ge 17a turbojet engin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5090" y="1760204"/>
            <a:ext cx="3017921" cy="1837160"/>
          </a:xfrm>
          <a:prstGeom prst="rect">
            <a:avLst/>
          </a:prstGeom>
          <a:noFill/>
        </p:spPr>
      </p:pic>
      <p:sp>
        <p:nvSpPr>
          <p:cNvPr id="45" name="Content Placeholder 2"/>
          <p:cNvSpPr>
            <a:spLocks/>
          </p:cNvSpPr>
          <p:nvPr/>
        </p:nvSpPr>
        <p:spPr bwMode="auto">
          <a:xfrm>
            <a:off x="6153090" y="1378159"/>
            <a:ext cx="10668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600" dirty="0" smtClean="0">
                <a:latin typeface="Times New Roman" pitchFamily="18" charset="0"/>
              </a:rPr>
              <a:t>Bearings</a:t>
            </a:r>
            <a:endParaRPr lang="en-US" altLang="zh-CN" sz="1600" dirty="0">
              <a:latin typeface="Times New Roman" pitchFamily="18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H="1">
            <a:off x="6457890" y="1682959"/>
            <a:ext cx="2286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6762690" y="1682959"/>
            <a:ext cx="228600" cy="85163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63490" name="Picture 2" descr="File:Scout moor gearbox, rotor shaft and brake assembl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279268"/>
            <a:ext cx="2362200" cy="1771650"/>
          </a:xfrm>
          <a:prstGeom prst="rect">
            <a:avLst/>
          </a:prstGeom>
          <a:noFill/>
        </p:spPr>
      </p:pic>
      <p:sp>
        <p:nvSpPr>
          <p:cNvPr id="50" name="Content Placeholder 2"/>
          <p:cNvSpPr>
            <a:spLocks/>
          </p:cNvSpPr>
          <p:nvPr/>
        </p:nvSpPr>
        <p:spPr bwMode="auto">
          <a:xfrm>
            <a:off x="981860" y="4250965"/>
            <a:ext cx="1524000" cy="311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600" dirty="0" smtClean="0">
                <a:latin typeface="Times New Roman" pitchFamily="18" charset="0"/>
              </a:rPr>
              <a:t>Bearings inside</a:t>
            </a:r>
            <a:endParaRPr lang="en-US" altLang="zh-CN" sz="1600" dirty="0">
              <a:latin typeface="Times New Roman" pitchFamily="18" charset="0"/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>
            <a:off x="2398426" y="4527032"/>
            <a:ext cx="192374" cy="49217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Rectangle 51"/>
          <p:cNvSpPr/>
          <p:nvPr/>
        </p:nvSpPr>
        <p:spPr>
          <a:xfrm>
            <a:off x="5543490" y="3677590"/>
            <a:ext cx="2381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Gas turbine engine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3492" name="Picture 4" descr="File:Silniki by Zurek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60618" y="4242220"/>
            <a:ext cx="2807369" cy="1789697"/>
          </a:xfrm>
          <a:prstGeom prst="rect">
            <a:avLst/>
          </a:prstGeom>
          <a:noFill/>
        </p:spPr>
      </p:pic>
      <p:sp>
        <p:nvSpPr>
          <p:cNvPr id="53" name="Rectangle 52"/>
          <p:cNvSpPr/>
          <p:nvPr/>
        </p:nvSpPr>
        <p:spPr>
          <a:xfrm>
            <a:off x="5228798" y="6071020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Induction motor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Content Placeholder 2"/>
          <p:cNvSpPr>
            <a:spLocks/>
          </p:cNvSpPr>
          <p:nvPr/>
        </p:nvSpPr>
        <p:spPr bwMode="auto">
          <a:xfrm>
            <a:off x="5533598" y="5759870"/>
            <a:ext cx="1066800" cy="311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600" dirty="0" smtClean="0">
                <a:latin typeface="Times New Roman" pitchFamily="18" charset="0"/>
              </a:rPr>
              <a:t>Bearing</a:t>
            </a:r>
            <a:endParaRPr lang="en-US" altLang="zh-CN" sz="1600" dirty="0">
              <a:latin typeface="Times New Roman" pitchFamily="18" charset="0"/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H="1" flipV="1">
            <a:off x="5533598" y="5461420"/>
            <a:ext cx="1524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7" name="Picture 48" descr="NIDEC_fa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55687" y="1853482"/>
            <a:ext cx="1839912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Content Placeholder 2"/>
          <p:cNvSpPr>
            <a:spLocks/>
          </p:cNvSpPr>
          <p:nvPr/>
        </p:nvSpPr>
        <p:spPr bwMode="auto">
          <a:xfrm>
            <a:off x="1688108" y="1977009"/>
            <a:ext cx="942358" cy="311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600" dirty="0" smtClean="0">
                <a:latin typeface="Times New Roman" pitchFamily="18" charset="0"/>
              </a:rPr>
              <a:t>Bearing</a:t>
            </a:r>
            <a:endParaRPr lang="en-US" altLang="zh-CN" sz="1600" dirty="0">
              <a:latin typeface="Times New Roman" pitchFamily="18" charset="0"/>
            </a:endParaRPr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2179529" y="2317315"/>
            <a:ext cx="30271" cy="27348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66561" name="Picture 1" descr="C:\Users\jingtian\Desktop\IMG_0423wht_larg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29823" y="5198301"/>
            <a:ext cx="1714177" cy="1285744"/>
          </a:xfrm>
          <a:prstGeom prst="rect">
            <a:avLst/>
          </a:prstGeom>
          <a:noFill/>
        </p:spPr>
      </p:pic>
      <p:pic>
        <p:nvPicPr>
          <p:cNvPr id="66563" name="Picture 3" descr="https://encrypted-tbn2.gstatic.com/images?q=tbn:ANd9GcQKnHIqQ6XQGw3_kMMuDZAxP-Fyl_7JYxLdMZerMGS0CmzOKVL0h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70996" y="5098092"/>
            <a:ext cx="1011136" cy="1349919"/>
          </a:xfrm>
          <a:prstGeom prst="rect">
            <a:avLst/>
          </a:prstGeom>
          <a:noFill/>
        </p:spPr>
      </p:pic>
      <p:pic>
        <p:nvPicPr>
          <p:cNvPr id="43" name="Picture 11" descr="Dell-OptiPlex-790-Desktop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9189" y="2458190"/>
            <a:ext cx="1744662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5" descr="http://upload.wikimedia.org/wikipedia/commons/thumb/1/19/FA-18F-USN-RedRippers-20070406.jpg/220px-FA-18F-USN-RedRippers-2007040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37015" y="2892572"/>
            <a:ext cx="1381517" cy="1029858"/>
          </a:xfrm>
          <a:prstGeom prst="rect">
            <a:avLst/>
          </a:prstGeom>
          <a:noFill/>
        </p:spPr>
      </p:pic>
      <p:sp>
        <p:nvSpPr>
          <p:cNvPr id="41" name="Rectangle 46"/>
          <p:cNvSpPr/>
          <p:nvPr/>
        </p:nvSpPr>
        <p:spPr>
          <a:xfrm rot="5400000">
            <a:off x="7472378" y="2724991"/>
            <a:ext cx="19145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http://en.wikipedia.org/wiki/File:J85_ge_17a_turbojet_engine.jpg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55"/>
          <p:cNvSpPr/>
          <p:nvPr/>
        </p:nvSpPr>
        <p:spPr>
          <a:xfrm rot="5400000">
            <a:off x="7598408" y="5050794"/>
            <a:ext cx="1828798" cy="414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http://en.wikipedia.org/wiki/File:Silniki_by_Zureks.jpg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56"/>
          <p:cNvSpPr/>
          <p:nvPr/>
        </p:nvSpPr>
        <p:spPr>
          <a:xfrm rot="5400000">
            <a:off x="3524190" y="5067301"/>
            <a:ext cx="2609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http://en.wikipedia.org/wiki/File:Scout_moor_gearbox,_rotor_shaft_and_brake_assembly.jpg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11430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Three dimensional function optimization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function has three variables, it is used to validate the algorithm…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global minimum is y=-150 when x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π, x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=0, and x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=- π.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493713" y="2590800"/>
          <a:ext cx="8074025" cy="504825"/>
        </p:xfrm>
        <a:graphic>
          <a:graphicData uri="http://schemas.openxmlformats.org/presentationml/2006/ole">
            <p:oleObj spid="_x0000_s80898" name="Equation" r:id="rId3" imgW="3441600" imgH="215640" progId="Equation.3">
              <p:embed/>
            </p:oleObj>
          </a:graphicData>
        </a:graphic>
      </p:graphicFrame>
      <p:pic>
        <p:nvPicPr>
          <p:cNvPr id="80899" name="Picture 3" descr="C:\Users\jingtian\Documents\MATLAB\AMSC663\mid year\value3d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048000"/>
            <a:ext cx="4644541" cy="2925601"/>
          </a:xfrm>
          <a:prstGeom prst="rect">
            <a:avLst/>
          </a:prstGeom>
          <a:noFill/>
        </p:spPr>
      </p:pic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3349625" y="6248400"/>
          <a:ext cx="2598738" cy="385763"/>
        </p:xfrm>
        <a:graphic>
          <a:graphicData uri="http://schemas.openxmlformats.org/presentationml/2006/ole">
            <p:oleObj spid="_x0000_s80900" name="Equation" r:id="rId5" imgW="1447560" imgH="215640" progId="Equation.3">
              <p:embed/>
            </p:oleObj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5181600" y="5791200"/>
          <a:ext cx="1435100" cy="419100"/>
        </p:xfrm>
        <a:graphic>
          <a:graphicData uri="http://schemas.openxmlformats.org/presentationml/2006/ole">
            <p:oleObj spid="_x0000_s80901" name="Equation" r:id="rId6" imgW="736560" imgH="215640" progId="Equation.3">
              <p:embed/>
            </p:oleObj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1752600" y="5878512"/>
          <a:ext cx="3111500" cy="369888"/>
        </p:xfrm>
        <a:graphic>
          <a:graphicData uri="http://schemas.openxmlformats.org/presentationml/2006/ole">
            <p:oleObj spid="_x0000_s80902" name="Equation" r:id="rId7" imgW="1600200" imgH="190440" progId="Equation.3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 flipV="1">
            <a:off x="3048000" y="5105400"/>
            <a:ext cx="1524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6200000" flipV="1">
            <a:off x="4229100" y="5448300"/>
            <a:ext cx="9144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16200000" flipV="1">
            <a:off x="4876800" y="5029200"/>
            <a:ext cx="10668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itle 10"/>
          <p:cNvSpPr txBox="1">
            <a:spLocks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Validation of SA: 3-D Function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21"/>
          <p:cNvSpPr>
            <a:spLocks noChangeArrowheads="1"/>
          </p:cNvSpPr>
          <p:nvPr/>
        </p:nvSpPr>
        <p:spPr bwMode="auto">
          <a:xfrm>
            <a:off x="1074766" y="1143000"/>
            <a:ext cx="2399012" cy="429933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Initialize the temperature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altLang="zh-CN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33"/>
          <p:cNvSpPr>
            <a:spLocks noChangeArrowheads="1"/>
          </p:cNvSpPr>
          <p:nvPr/>
        </p:nvSpPr>
        <p:spPr bwMode="auto">
          <a:xfrm>
            <a:off x="1013400" y="6009316"/>
            <a:ext cx="2583336" cy="410534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600" b="0" dirty="0" smtClean="0">
                <a:latin typeface="Times New Roman" pitchFamily="18" charset="0"/>
                <a:cs typeface="Times New Roman" pitchFamily="18" charset="0"/>
              </a:rPr>
              <a:t>End a round of searching</a:t>
            </a:r>
            <a:endParaRPr lang="zh-CN" alt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1085850" y="1757423"/>
            <a:ext cx="237840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Use the initial input vector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US" altLang="zh-CN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23"/>
          <p:cNvSpPr>
            <a:spLocks noChangeArrowheads="1"/>
          </p:cNvSpPr>
          <p:nvPr/>
        </p:nvSpPr>
        <p:spPr bwMode="auto">
          <a:xfrm>
            <a:off x="1085850" y="2308141"/>
            <a:ext cx="237840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Compute function value </a:t>
            </a:r>
            <a:r>
              <a:rPr lang="en-US" altLang="zh-CN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SK(W)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1085850" y="2851066"/>
            <a:ext cx="237840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Generate a random step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altLang="zh-CN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1006802" y="3419102"/>
            <a:ext cx="2555548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Compute function value </a:t>
            </a:r>
            <a:r>
              <a:rPr lang="en-US" altLang="zh-CN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altLang="zh-CN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(W+S)</a:t>
            </a:r>
            <a:endParaRPr lang="en-US" altLang="zh-CN" sz="1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Diamond 29"/>
          <p:cNvSpPr/>
          <p:nvPr/>
        </p:nvSpPr>
        <p:spPr>
          <a:xfrm>
            <a:off x="1083621" y="3981450"/>
            <a:ext cx="2399681" cy="419100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</a:t>
            </a:r>
            <a:r>
              <a:rPr lang="en-US" altLang="zh-CN" sz="13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+S)</a:t>
            </a:r>
            <a:r>
              <a:rPr lang="en-US" altLang="zh-CN" sz="1300" b="0" baseline="-25000" dirty="0" smtClean="0">
                <a:solidFill>
                  <a:srgbClr val="000000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SK(W)</a:t>
            </a:r>
            <a:endParaRPr lang="en-US" altLang="zh-CN" sz="13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Diamond 41"/>
          <p:cNvSpPr/>
          <p:nvPr/>
        </p:nvSpPr>
        <p:spPr>
          <a:xfrm>
            <a:off x="3778578" y="3895725"/>
            <a:ext cx="2486024" cy="676275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exp[(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SK(W) </a:t>
            </a:r>
            <a:r>
              <a:rPr lang="en-US" altLang="zh-CN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</a:t>
            </a:r>
            <a:r>
              <a:rPr lang="en-US" altLang="zh-CN" sz="13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+S)</a:t>
            </a:r>
            <a:r>
              <a:rPr lang="en-US" altLang="zh-CN" sz="1300" b="0" baseline="-25000" dirty="0" smtClean="0">
                <a:solidFill>
                  <a:srgbClr val="000000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)/T] &gt; rand ?</a:t>
            </a:r>
          </a:p>
        </p:txBody>
      </p:sp>
      <p:sp>
        <p:nvSpPr>
          <p:cNvPr id="43" name="Diamond 42"/>
          <p:cNvSpPr/>
          <p:nvPr/>
        </p:nvSpPr>
        <p:spPr>
          <a:xfrm>
            <a:off x="759152" y="5229225"/>
            <a:ext cx="3067050" cy="542925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Termination criteria reached?</a:t>
            </a:r>
          </a:p>
        </p:txBody>
      </p:sp>
      <p:cxnSp>
        <p:nvCxnSpPr>
          <p:cNvPr id="47" name="Elbow Connector 46"/>
          <p:cNvCxnSpPr>
            <a:stCxn id="43" idx="1"/>
            <a:endCxn id="27" idx="1"/>
          </p:cNvCxnSpPr>
          <p:nvPr/>
        </p:nvCxnSpPr>
        <p:spPr>
          <a:xfrm rot="10800000" flipH="1">
            <a:off x="759152" y="3022550"/>
            <a:ext cx="326698" cy="2478138"/>
          </a:xfrm>
          <a:prstGeom prst="bentConnector3">
            <a:avLst>
              <a:gd name="adj1" fmla="val -699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30" idx="0"/>
          </p:cNvCxnSpPr>
          <p:nvPr/>
        </p:nvCxnSpPr>
        <p:spPr>
          <a:xfrm flipH="1">
            <a:off x="2283462" y="3762069"/>
            <a:ext cx="1114" cy="219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3" idx="2"/>
            <a:endCxn id="15" idx="0"/>
          </p:cNvCxnSpPr>
          <p:nvPr/>
        </p:nvCxnSpPr>
        <p:spPr>
          <a:xfrm>
            <a:off x="2292677" y="5772150"/>
            <a:ext cx="12391" cy="237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utoShape 23"/>
          <p:cNvSpPr>
            <a:spLocks noChangeArrowheads="1"/>
          </p:cNvSpPr>
          <p:nvPr/>
        </p:nvSpPr>
        <p:spPr bwMode="auto">
          <a:xfrm>
            <a:off x="1066800" y="4638302"/>
            <a:ext cx="243555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Replace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W+S</a:t>
            </a: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, reduce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cxnSp>
        <p:nvCxnSpPr>
          <p:cNvPr id="68" name="Shape 67"/>
          <p:cNvCxnSpPr>
            <a:stCxn id="42" idx="2"/>
            <a:endCxn id="66" idx="3"/>
          </p:cNvCxnSpPr>
          <p:nvPr/>
        </p:nvCxnSpPr>
        <p:spPr>
          <a:xfrm rot="5400000">
            <a:off x="4143078" y="3931274"/>
            <a:ext cx="237786" cy="15192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utoShape 23"/>
          <p:cNvSpPr>
            <a:spLocks noChangeArrowheads="1"/>
          </p:cNvSpPr>
          <p:nvPr/>
        </p:nvSpPr>
        <p:spPr bwMode="auto">
          <a:xfrm>
            <a:off x="3835727" y="3247652"/>
            <a:ext cx="2381250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Keep x unchanged, reduce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cxnSp>
        <p:nvCxnSpPr>
          <p:cNvPr id="77" name="Straight Arrow Connector 76"/>
          <p:cNvCxnSpPr>
            <a:stCxn id="30" idx="2"/>
            <a:endCxn id="66" idx="0"/>
          </p:cNvCxnSpPr>
          <p:nvPr/>
        </p:nvCxnSpPr>
        <p:spPr>
          <a:xfrm>
            <a:off x="2283462" y="4400550"/>
            <a:ext cx="1114" cy="237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6" idx="2"/>
            <a:endCxn id="43" idx="0"/>
          </p:cNvCxnSpPr>
          <p:nvPr/>
        </p:nvCxnSpPr>
        <p:spPr>
          <a:xfrm>
            <a:off x="2284576" y="4981269"/>
            <a:ext cx="8101" cy="24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42" idx="0"/>
            <a:endCxn id="72" idx="2"/>
          </p:cNvCxnSpPr>
          <p:nvPr/>
        </p:nvCxnSpPr>
        <p:spPr>
          <a:xfrm rot="5400000" flipH="1" flipV="1">
            <a:off x="4871418" y="3740791"/>
            <a:ext cx="305106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88"/>
          <p:cNvCxnSpPr>
            <a:stCxn id="72" idx="0"/>
            <a:endCxn id="27" idx="3"/>
          </p:cNvCxnSpPr>
          <p:nvPr/>
        </p:nvCxnSpPr>
        <p:spPr>
          <a:xfrm rot="16200000" flipV="1">
            <a:off x="4132751" y="2354051"/>
            <a:ext cx="225102" cy="1562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27" idx="2"/>
            <a:endCxn id="28" idx="0"/>
          </p:cNvCxnSpPr>
          <p:nvPr/>
        </p:nvCxnSpPr>
        <p:spPr>
          <a:xfrm>
            <a:off x="2275051" y="3194033"/>
            <a:ext cx="9525" cy="225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6" idx="2"/>
            <a:endCxn id="27" idx="0"/>
          </p:cNvCxnSpPr>
          <p:nvPr/>
        </p:nvCxnSpPr>
        <p:spPr>
          <a:xfrm>
            <a:off x="2275051" y="2651108"/>
            <a:ext cx="0" cy="199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6" idx="2"/>
            <a:endCxn id="26" idx="0"/>
          </p:cNvCxnSpPr>
          <p:nvPr/>
        </p:nvCxnSpPr>
        <p:spPr>
          <a:xfrm>
            <a:off x="2275051" y="2100390"/>
            <a:ext cx="0" cy="207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13" idx="2"/>
            <a:endCxn id="16" idx="0"/>
          </p:cNvCxnSpPr>
          <p:nvPr/>
        </p:nvCxnSpPr>
        <p:spPr>
          <a:xfrm>
            <a:off x="2274272" y="1572933"/>
            <a:ext cx="779" cy="184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ontent Placeholder 2"/>
          <p:cNvSpPr>
            <a:spLocks/>
          </p:cNvSpPr>
          <p:nvPr/>
        </p:nvSpPr>
        <p:spPr bwMode="auto">
          <a:xfrm>
            <a:off x="2388020" y="4351956"/>
            <a:ext cx="523781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Content Placeholder 2"/>
          <p:cNvSpPr>
            <a:spLocks/>
          </p:cNvSpPr>
          <p:nvPr/>
        </p:nvSpPr>
        <p:spPr bwMode="auto">
          <a:xfrm>
            <a:off x="5016921" y="3618531"/>
            <a:ext cx="438056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Content Placeholder 2"/>
          <p:cNvSpPr>
            <a:spLocks/>
          </p:cNvSpPr>
          <p:nvPr/>
        </p:nvSpPr>
        <p:spPr bwMode="auto">
          <a:xfrm>
            <a:off x="2368970" y="5742606"/>
            <a:ext cx="523781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Content Placeholder 2"/>
          <p:cNvSpPr>
            <a:spLocks/>
          </p:cNvSpPr>
          <p:nvPr/>
        </p:nvSpPr>
        <p:spPr bwMode="auto">
          <a:xfrm>
            <a:off x="4978820" y="4504356"/>
            <a:ext cx="523781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Straight Arrow Connector 146"/>
          <p:cNvCxnSpPr>
            <a:stCxn id="30" idx="3"/>
            <a:endCxn id="42" idx="1"/>
          </p:cNvCxnSpPr>
          <p:nvPr/>
        </p:nvCxnSpPr>
        <p:spPr>
          <a:xfrm>
            <a:off x="3483302" y="4191000"/>
            <a:ext cx="295276" cy="42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ontent Placeholder 2"/>
          <p:cNvSpPr>
            <a:spLocks/>
          </p:cNvSpPr>
          <p:nvPr/>
        </p:nvSpPr>
        <p:spPr bwMode="auto">
          <a:xfrm>
            <a:off x="3340521" y="3894756"/>
            <a:ext cx="438056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itle 10"/>
          <p:cNvSpPr txBox="1">
            <a:spLocks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Setting of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SA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111952" y="1143000"/>
            <a:ext cx="3660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 = 1000</a:t>
            </a:r>
            <a:endParaRPr lang="en-US" sz="1800" b="1" dirty="0"/>
          </a:p>
        </p:txBody>
      </p:sp>
      <p:sp>
        <p:nvSpPr>
          <p:cNvPr id="36" name="Rectangle 35"/>
          <p:cNvSpPr/>
          <p:nvPr/>
        </p:nvSpPr>
        <p:spPr>
          <a:xfrm>
            <a:off x="4111952" y="1752600"/>
            <a:ext cx="3889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W: A vector, each element is a number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 [-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10,10]</a:t>
            </a:r>
            <a:endParaRPr lang="en-US" sz="1800" b="1" dirty="0"/>
          </a:p>
        </p:txBody>
      </p:sp>
      <p:sp>
        <p:nvSpPr>
          <p:cNvPr id="37" name="Rectangle 36"/>
          <p:cNvSpPr/>
          <p:nvPr/>
        </p:nvSpPr>
        <p:spPr>
          <a:xfrm>
            <a:off x="4111952" y="2362200"/>
            <a:ext cx="3660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S: A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vector, each element is a number in [-10,10]</a:t>
            </a:r>
            <a:endParaRPr lang="en-US" sz="1800" b="1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 flipH="1" flipV="1">
            <a:off x="3273752" y="1371600"/>
            <a:ext cx="7620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 flipV="1">
            <a:off x="3349952" y="1981200"/>
            <a:ext cx="685800" cy="13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3273752" y="2590800"/>
            <a:ext cx="762000" cy="3810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>
          <a:xfrm>
            <a:off x="6553200" y="3200400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 = 0.99T</a:t>
            </a:r>
            <a:endParaRPr lang="en-US" sz="1800" b="1" dirty="0"/>
          </a:p>
        </p:txBody>
      </p:sp>
      <p:cxnSp>
        <p:nvCxnSpPr>
          <p:cNvPr id="53" name="Straight Arrow Connector 52"/>
          <p:cNvCxnSpPr>
            <a:stCxn id="50" idx="1"/>
          </p:cNvCxnSpPr>
          <p:nvPr/>
        </p:nvCxnSpPr>
        <p:spPr bwMode="auto">
          <a:xfrm flipH="1">
            <a:off x="6096000" y="3385066"/>
            <a:ext cx="457200" cy="439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4572000" y="5029200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 = 0.99T</a:t>
            </a:r>
            <a:endParaRPr lang="en-US" sz="1800" b="1" dirty="0"/>
          </a:p>
        </p:txBody>
      </p:sp>
      <p:cxnSp>
        <p:nvCxnSpPr>
          <p:cNvPr id="55" name="Straight Arrow Connector 54"/>
          <p:cNvCxnSpPr/>
          <p:nvPr/>
        </p:nvCxnSpPr>
        <p:spPr bwMode="auto">
          <a:xfrm flipH="1" flipV="1">
            <a:off x="2971800" y="5562600"/>
            <a:ext cx="12954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>
          <a:xfrm>
            <a:off x="4343400" y="54864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100,000 iterations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88066" name="Picture 2" descr="D:\MATLAB2012a\AMSC663\sa3d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200400"/>
            <a:ext cx="4419600" cy="1859613"/>
          </a:xfrm>
          <a:prstGeom prst="rect">
            <a:avLst/>
          </a:prstGeom>
          <a:noFill/>
        </p:spPr>
      </p:pic>
      <p:pic>
        <p:nvPicPr>
          <p:cNvPr id="88069" name="Picture 5" descr="D:\MATLAB2012a\AMSC663\sa3d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124200"/>
            <a:ext cx="4267200" cy="1958715"/>
          </a:xfrm>
          <a:prstGeom prst="rect">
            <a:avLst/>
          </a:prstGeom>
          <a:noFill/>
        </p:spPr>
      </p:pic>
      <p:sp>
        <p:nvSpPr>
          <p:cNvPr id="21" name="Title 10"/>
          <p:cNvSpPr txBox="1">
            <a:spLocks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Validation of SA: Setting and Result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Content Placeholder 2"/>
          <p:cNvSpPr>
            <a:spLocks/>
          </p:cNvSpPr>
          <p:nvPr/>
        </p:nvSpPr>
        <p:spPr bwMode="auto">
          <a:xfrm>
            <a:off x="381000" y="11430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 ends at 100,000 iterations. The optimum is found at 76,455th iteration.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minimum found is -149.5179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Optimum variable x= [3.1437   15.6941  -12.5659]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Envelope Analysis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/>
          </p:cNvSpPr>
          <p:nvPr/>
        </p:nvSpPr>
        <p:spPr bwMode="auto">
          <a:xfrm>
            <a:off x="304800" y="1039131"/>
            <a:ext cx="8420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Times New Roman" pitchFamily="18" charset="0"/>
              </a:rPr>
              <a:t>The enveloped signal is obtained  from the magnitude of the analytic signal.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Times New Roman" pitchFamily="18" charset="0"/>
              </a:rPr>
              <a:t>The analytic signal is constructed via Hilbert transform.</a:t>
            </a:r>
            <a:endParaRPr lang="en-US" altLang="zh-CN" sz="2000" i="1" dirty="0">
              <a:latin typeface="Times New Roman" pitchFamily="18" charset="0"/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1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3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6" name="Content Placeholder 2"/>
          <p:cNvSpPr>
            <a:spLocks/>
          </p:cNvSpPr>
          <p:nvPr/>
        </p:nvSpPr>
        <p:spPr bwMode="auto">
          <a:xfrm>
            <a:off x="304799" y="1859642"/>
            <a:ext cx="8186057" cy="52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Hilbert transform shifts the signal by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π/2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via the following formula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Content Placeholder 2"/>
          <p:cNvSpPr>
            <a:spLocks/>
          </p:cNvSpPr>
          <p:nvPr/>
        </p:nvSpPr>
        <p:spPr bwMode="auto">
          <a:xfrm>
            <a:off x="304800" y="3006270"/>
            <a:ext cx="4648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The analytic signal is constructed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Content Placeholder 2"/>
          <p:cNvSpPr>
            <a:spLocks/>
          </p:cNvSpPr>
          <p:nvPr/>
        </p:nvSpPr>
        <p:spPr bwMode="auto">
          <a:xfrm>
            <a:off x="304800" y="3603170"/>
            <a:ext cx="8483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Times New Roman" pitchFamily="18" charset="0"/>
              </a:rPr>
              <a:t>Magnitude of the analytic signal forms the enveloped signal.</a:t>
            </a:r>
            <a:endParaRPr lang="en-US" altLang="zh-CN" sz="2000" dirty="0">
              <a:latin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altLang="zh-CN" sz="2000" dirty="0">
              <a:latin typeface="Times New Roman" pitchFamily="18" charset="0"/>
            </a:endParaRPr>
          </a:p>
        </p:txBody>
      </p:sp>
      <p:graphicFrame>
        <p:nvGraphicFramePr>
          <p:cNvPr id="79885" name="Object 13"/>
          <p:cNvGraphicFramePr>
            <a:graphicFrameLocks noChangeAspect="1"/>
          </p:cNvGraphicFramePr>
          <p:nvPr/>
        </p:nvGraphicFramePr>
        <p:xfrm>
          <a:off x="2084388" y="2384425"/>
          <a:ext cx="2560637" cy="449263"/>
        </p:xfrm>
        <a:graphic>
          <a:graphicData uri="http://schemas.openxmlformats.org/presentationml/2006/ole">
            <p:oleObj spid="_x0000_s27650" name="Equation" r:id="rId3" imgW="1371600" imgH="241200" progId="Equation.3">
              <p:embed/>
            </p:oleObj>
          </a:graphicData>
        </a:graphic>
      </p:graphicFrame>
      <p:pic>
        <p:nvPicPr>
          <p:cNvPr id="22" name="Picture 1" descr="C:\Users\jingtian\Documents\MATLAB\untitled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2981" y="4371585"/>
            <a:ext cx="4095049" cy="1648420"/>
          </a:xfrm>
          <a:prstGeom prst="rect">
            <a:avLst/>
          </a:prstGeom>
          <a:noFill/>
        </p:spPr>
      </p:pic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5489801" y="2278062"/>
          <a:ext cx="947737" cy="663575"/>
        </p:xfrm>
        <a:graphic>
          <a:graphicData uri="http://schemas.openxmlformats.org/presentationml/2006/ole">
            <p:oleObj spid="_x0000_s27651" name="Equation" r:id="rId5" imgW="507960" imgH="355320" progId="Equation.3">
              <p:embed/>
            </p:oleObj>
          </a:graphicData>
        </a:graphic>
      </p:graphicFrame>
      <p:sp>
        <p:nvSpPr>
          <p:cNvPr id="24" name="Content Placeholder 2"/>
          <p:cNvSpPr>
            <a:spLocks/>
          </p:cNvSpPr>
          <p:nvPr/>
        </p:nvSpPr>
        <p:spPr bwMode="auto">
          <a:xfrm>
            <a:off x="5625439" y="4858955"/>
            <a:ext cx="1657102" cy="33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500" dirty="0" smtClean="0">
                <a:latin typeface="Times New Roman" pitchFamily="18" charset="0"/>
              </a:rPr>
              <a:t>Original signal</a:t>
            </a:r>
            <a:endParaRPr lang="en-US" altLang="zh-CN" sz="1500" baseline="-25000" dirty="0">
              <a:latin typeface="Times New Roman" pitchFamily="18" charset="0"/>
            </a:endParaRPr>
          </a:p>
        </p:txBody>
      </p:sp>
      <p:graphicFrame>
        <p:nvGraphicFramePr>
          <p:cNvPr id="120840" name="Object 5"/>
          <p:cNvGraphicFramePr>
            <a:graphicFrameLocks noChangeAspect="1"/>
          </p:cNvGraphicFramePr>
          <p:nvPr/>
        </p:nvGraphicFramePr>
        <p:xfrm>
          <a:off x="4886325" y="3048000"/>
          <a:ext cx="2085975" cy="355600"/>
        </p:xfrm>
        <a:graphic>
          <a:graphicData uri="http://schemas.openxmlformats.org/presentationml/2006/ole">
            <p:oleObj spid="_x0000_s27652" name="Equation" r:id="rId6" imgW="1117440" imgH="190440" progId="Equation.3">
              <p:embed/>
            </p:oleObj>
          </a:graphicData>
        </a:graphic>
      </p:graphicFrame>
      <p:graphicFrame>
        <p:nvGraphicFramePr>
          <p:cNvPr id="120841" name="Object 5"/>
          <p:cNvGraphicFramePr>
            <a:graphicFrameLocks noChangeAspect="1"/>
          </p:cNvGraphicFramePr>
          <p:nvPr/>
        </p:nvGraphicFramePr>
        <p:xfrm>
          <a:off x="7086600" y="3657600"/>
          <a:ext cx="1303337" cy="355600"/>
        </p:xfrm>
        <a:graphic>
          <a:graphicData uri="http://schemas.openxmlformats.org/presentationml/2006/ole">
            <p:oleObj spid="_x0000_s27653" name="Equation" r:id="rId7" imgW="698400" imgH="190440" progId="Equation.3">
              <p:embed/>
            </p:oleObj>
          </a:graphicData>
        </a:graphic>
      </p:graphicFrame>
      <p:sp>
        <p:nvSpPr>
          <p:cNvPr id="28" name="Content Placeholder 2"/>
          <p:cNvSpPr>
            <a:spLocks/>
          </p:cNvSpPr>
          <p:nvPr/>
        </p:nvSpPr>
        <p:spPr bwMode="auto">
          <a:xfrm>
            <a:off x="5287977" y="5250839"/>
            <a:ext cx="2059876" cy="33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500" dirty="0" smtClean="0">
                <a:latin typeface="Times New Roman" pitchFamily="18" charset="0"/>
              </a:rPr>
              <a:t>	Hilbert transform of the original signal</a:t>
            </a:r>
            <a:endParaRPr lang="en-US" altLang="zh-CN" sz="1500" baseline="-25000" dirty="0">
              <a:latin typeface="Times New Roman" pitchFamily="18" charset="0"/>
            </a:endParaRPr>
          </a:p>
        </p:txBody>
      </p:sp>
      <p:sp>
        <p:nvSpPr>
          <p:cNvPr id="29" name="Content Placeholder 2"/>
          <p:cNvSpPr>
            <a:spLocks/>
          </p:cNvSpPr>
          <p:nvPr/>
        </p:nvSpPr>
        <p:spPr bwMode="auto">
          <a:xfrm>
            <a:off x="5614556" y="4510614"/>
            <a:ext cx="1896591" cy="33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500" dirty="0" smtClean="0">
                <a:latin typeface="Times New Roman" pitchFamily="18" charset="0"/>
              </a:rPr>
              <a:t>Enveloped signal</a:t>
            </a:r>
            <a:endParaRPr lang="en-US" altLang="zh-CN" sz="1500" baseline="-25000" dirty="0">
              <a:latin typeface="Times New Roman" pitchFamily="18" charset="0"/>
            </a:endParaRPr>
          </a:p>
        </p:txBody>
      </p:sp>
      <p:cxnSp>
        <p:nvCxnSpPr>
          <p:cNvPr id="31" name="Straight Arrow Connector 30"/>
          <p:cNvCxnSpPr>
            <a:stCxn id="29" idx="1"/>
          </p:cNvCxnSpPr>
          <p:nvPr/>
        </p:nvCxnSpPr>
        <p:spPr>
          <a:xfrm flipH="1">
            <a:off x="3701144" y="4677379"/>
            <a:ext cx="1913412" cy="1232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4" idx="1"/>
          </p:cNvCxnSpPr>
          <p:nvPr/>
        </p:nvCxnSpPr>
        <p:spPr>
          <a:xfrm flipH="1" flipV="1">
            <a:off x="3505200" y="4953000"/>
            <a:ext cx="2120239" cy="727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3701143" y="5138057"/>
            <a:ext cx="1926773" cy="3483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0"/>
          <p:cNvSpPr txBox="1">
            <a:spLocks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6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Envelope Analysis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/>
          </p:cNvSpPr>
          <p:nvPr/>
        </p:nvSpPr>
        <p:spPr bwMode="auto">
          <a:xfrm>
            <a:off x="304800" y="1039131"/>
            <a:ext cx="8420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Times New Roman" pitchFamily="18" charset="0"/>
              </a:rPr>
              <a:t>A modulated signal </a:t>
            </a:r>
            <a:r>
              <a:rPr lang="en-US" altLang="zh-CN" sz="2000" i="1" dirty="0" smtClean="0">
                <a:latin typeface="Times New Roman" pitchFamily="18" charset="0"/>
              </a:rPr>
              <a:t>y </a:t>
            </a:r>
            <a:r>
              <a:rPr lang="en-US" altLang="zh-CN" sz="2000" dirty="0" smtClean="0">
                <a:latin typeface="Times New Roman" pitchFamily="18" charset="0"/>
              </a:rPr>
              <a:t>is used to validate the algorithm.</a:t>
            </a:r>
            <a:endParaRPr lang="en-US" altLang="zh-CN" sz="2000" dirty="0">
              <a:latin typeface="Times New Roman" pitchFamily="18" charset="0"/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1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3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Title 10"/>
          <p:cNvSpPr txBox="1">
            <a:spLocks/>
          </p:cNvSpPr>
          <p:nvPr/>
        </p:nvSpPr>
        <p:spPr bwMode="auto">
          <a:xfrm>
            <a:off x="0" y="3810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6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Validation of Envelope Analysis: Test Signal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35" name="Picture 6" descr="D:\MATLAB2012a\AMSC663\envelope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00400"/>
            <a:ext cx="4150179" cy="1428750"/>
          </a:xfrm>
          <a:prstGeom prst="rect">
            <a:avLst/>
          </a:prstGeom>
          <a:noFill/>
        </p:spPr>
      </p:pic>
      <p:pic>
        <p:nvPicPr>
          <p:cNvPr id="36" name="Picture 7" descr="D:\MATLAB2012a\AMSC663\envelope1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800600"/>
            <a:ext cx="4150179" cy="1428750"/>
          </a:xfrm>
          <a:prstGeom prst="rect">
            <a:avLst/>
          </a:prstGeom>
          <a:noFill/>
        </p:spPr>
      </p:pic>
      <p:sp>
        <p:nvSpPr>
          <p:cNvPr id="37" name="圆角矩形 36"/>
          <p:cNvSpPr/>
          <p:nvPr/>
        </p:nvSpPr>
        <p:spPr bwMode="auto">
          <a:xfrm>
            <a:off x="1143000" y="3200400"/>
            <a:ext cx="609600" cy="129540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cxnSp>
        <p:nvCxnSpPr>
          <p:cNvPr id="39" name="直接箭头连接符 38"/>
          <p:cNvCxnSpPr/>
          <p:nvPr/>
        </p:nvCxnSpPr>
        <p:spPr bwMode="auto">
          <a:xfrm rot="5400000">
            <a:off x="1143794" y="4572000"/>
            <a:ext cx="456406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90118" name="Picture 6" descr="D:\MATLAB2012a\AMSC663\envelope2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124200"/>
            <a:ext cx="4331768" cy="2674807"/>
          </a:xfrm>
          <a:prstGeom prst="rect">
            <a:avLst/>
          </a:prstGeom>
          <a:noFill/>
        </p:spPr>
      </p:pic>
      <p:sp>
        <p:nvSpPr>
          <p:cNvPr id="41" name="Content Placeholder 2"/>
          <p:cNvSpPr>
            <a:spLocks/>
          </p:cNvSpPr>
          <p:nvPr/>
        </p:nvSpPr>
        <p:spPr bwMode="auto">
          <a:xfrm>
            <a:off x="6324600" y="3429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200Hz</a:t>
            </a:r>
          </a:p>
        </p:txBody>
      </p:sp>
      <p:sp>
        <p:nvSpPr>
          <p:cNvPr id="43" name="Content Placeholder 2"/>
          <p:cNvSpPr>
            <a:spLocks/>
          </p:cNvSpPr>
          <p:nvPr/>
        </p:nvSpPr>
        <p:spPr bwMode="auto">
          <a:xfrm>
            <a:off x="5257800" y="40386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190Hz</a:t>
            </a:r>
          </a:p>
        </p:txBody>
      </p:sp>
      <p:sp>
        <p:nvSpPr>
          <p:cNvPr id="44" name="Content Placeholder 2"/>
          <p:cNvSpPr>
            <a:spLocks/>
          </p:cNvSpPr>
          <p:nvPr/>
        </p:nvSpPr>
        <p:spPr bwMode="auto">
          <a:xfrm>
            <a:off x="6400800" y="4038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210Hz</a:t>
            </a:r>
          </a:p>
        </p:txBody>
      </p:sp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2133600" y="1882775"/>
          <a:ext cx="1541463" cy="403225"/>
        </p:xfrm>
        <a:graphic>
          <a:graphicData uri="http://schemas.openxmlformats.org/presentationml/2006/ole">
            <p:oleObj spid="_x0000_s90119" name="公式" r:id="rId6" imgW="825480" imgH="215640" progId="Equation.3">
              <p:embed/>
            </p:oleObj>
          </a:graphicData>
        </a:graphic>
      </p:graphicFrame>
      <p:graphicFrame>
        <p:nvGraphicFramePr>
          <p:cNvPr id="90120" name="Object 8"/>
          <p:cNvGraphicFramePr>
            <a:graphicFrameLocks noChangeAspect="1"/>
          </p:cNvGraphicFramePr>
          <p:nvPr/>
        </p:nvGraphicFramePr>
        <p:xfrm>
          <a:off x="4094163" y="1654175"/>
          <a:ext cx="1849437" cy="403225"/>
        </p:xfrm>
        <a:graphic>
          <a:graphicData uri="http://schemas.openxmlformats.org/presentationml/2006/ole">
            <p:oleObj spid="_x0000_s90120" name="公式" r:id="rId7" imgW="990360" imgH="215640" progId="Equation.3">
              <p:embed/>
            </p:oleObj>
          </a:graphicData>
        </a:graphic>
      </p:graphicFrame>
      <p:graphicFrame>
        <p:nvGraphicFramePr>
          <p:cNvPr id="90121" name="Object 9"/>
          <p:cNvGraphicFramePr>
            <a:graphicFrameLocks noChangeAspect="1"/>
          </p:cNvGraphicFramePr>
          <p:nvPr/>
        </p:nvGraphicFramePr>
        <p:xfrm>
          <a:off x="4114800" y="2187575"/>
          <a:ext cx="3224212" cy="403225"/>
        </p:xfrm>
        <a:graphic>
          <a:graphicData uri="http://schemas.openxmlformats.org/presentationml/2006/ole">
            <p:oleObj spid="_x0000_s90121" name="公式" r:id="rId8" imgW="1726920" imgH="215640" progId="Equation.3">
              <p:embed/>
            </p:oleObj>
          </a:graphicData>
        </a:graphic>
      </p:graphicFrame>
      <p:cxnSp>
        <p:nvCxnSpPr>
          <p:cNvPr id="27" name="Straight Arrow Connector 26"/>
          <p:cNvCxnSpPr/>
          <p:nvPr/>
        </p:nvCxnSpPr>
        <p:spPr bwMode="auto">
          <a:xfrm flipH="1">
            <a:off x="6324600" y="3810000"/>
            <a:ext cx="3048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6400800" y="441960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715000" y="4419600"/>
            <a:ext cx="457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/>
          </p:cNvSpPr>
          <p:nvPr/>
        </p:nvSpPr>
        <p:spPr bwMode="auto">
          <a:xfrm>
            <a:off x="304800" y="1039131"/>
            <a:ext cx="8420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Times New Roman" pitchFamily="18" charset="0"/>
              </a:rPr>
              <a:t>After envelope analysis, modulating signal is obtained with a different magnitude.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Times New Roman" pitchFamily="18" charset="0"/>
              </a:rPr>
              <a:t>After FFT, the modulating frequency component is obtained.</a:t>
            </a:r>
            <a:endParaRPr lang="en-US" altLang="zh-CN" sz="2000" i="1" dirty="0">
              <a:latin typeface="Times New Roman" pitchFamily="18" charset="0"/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1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3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Title 10"/>
          <p:cNvSpPr txBox="1">
            <a:spLocks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6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Validation of Envelope Analysis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91141" name="Picture 5" descr="D:\MATLAB2012a\AMSC663\envelope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743200"/>
            <a:ext cx="4419600" cy="2717936"/>
          </a:xfrm>
          <a:prstGeom prst="rect">
            <a:avLst/>
          </a:prstGeom>
          <a:noFill/>
        </p:spPr>
      </p:pic>
      <p:sp>
        <p:nvSpPr>
          <p:cNvPr id="27" name="Content Placeholder 2"/>
          <p:cNvSpPr>
            <a:spLocks/>
          </p:cNvSpPr>
          <p:nvPr/>
        </p:nvSpPr>
        <p:spPr bwMode="auto">
          <a:xfrm>
            <a:off x="5181600" y="3124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10Hz</a:t>
            </a:r>
          </a:p>
        </p:txBody>
      </p:sp>
      <p:pic>
        <p:nvPicPr>
          <p:cNvPr id="91143" name="Picture 7" descr="D:\MATLAB2012a\AMSC663\envelope3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67000"/>
            <a:ext cx="3733800" cy="2752725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/>
          <p:nvPr/>
        </p:nvCxnSpPr>
        <p:spPr bwMode="auto">
          <a:xfrm flipH="1">
            <a:off x="5181600" y="350520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Progress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914400"/>
            <a:ext cx="857794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October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Literature review; exact validation methods; code writing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Middle: code writing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End: Validation for envelope analysis and spectral kurtosis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Semester project report and presentation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February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Complete validation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March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Adapt the code for parallel computing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April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Validate the parallel version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May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Final report and presentation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3" name="圆角矩形 12"/>
          <p:cNvSpPr/>
          <p:nvPr/>
        </p:nvSpPr>
        <p:spPr bwMode="auto">
          <a:xfrm>
            <a:off x="228600" y="914400"/>
            <a:ext cx="8229600" cy="2590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Remaining Work at this Stage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2133600"/>
            <a:ext cx="857794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Complete the validation of spectral kurtosis.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the sub-programs together to a single program.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Validate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whole program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zh-CN" altLang="en-US" dirty="0" smtClean="0"/>
          </a:p>
          <a:p>
            <a:pPr marL="800100" lvl="1" indent="-342900">
              <a:spcBef>
                <a:spcPct val="2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12192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[1] Wind Stats Newsletter, 2003–2009, vol. 16, no. 1 to vol. 22, no. 4, Haymarket Business Media, London, UK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[2] H. Link; W. LaCava, J. van Dam, B. McNiff, S. Sheng, R. Wallen, M. McDade, S. Lambert, S. Butterfield, and F. Oyague,“Gearbox Reliability Collaborative Project Report: Findings from Phase 1 and Phase 2 Testing", NREL Report No. TP-5000-51885, 2011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[3] Plane crash information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http://www.planecrashinfo.com/1987/1987-26.htm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[4] J.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Antoni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“The spectral kurtosis: a useful tool for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characterising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non-stationary signals”,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Mechanical Systems and Signal Processing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pp.282-307, 2006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[5] P. O.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Amblard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M. Gaeta, J. L.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Lacoume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“Statistics for complex variables and signals - Part I: Variables”, Signal Processing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pp. 1-13, 1996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[6] S. Kirkpatrick, C. D.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Gelatt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and M. P.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Vecchi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"Optimization by Simulated Annealing".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(4598), pp. 671–680, 1983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6858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Health Monitoring of Bearing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04800" y="1219200"/>
            <a:ext cx="8610600" cy="17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b="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Bearing failure is a concern is a concern for many industrial sections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altLang="zh-CN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Bearing fault is a main source of system failure, e.g.: Gearbox bearing failure is the top contributor of the wind turbine’s downtime  [1, 2].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altLang="zh-CN" sz="2000" b="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The failure of bearing </a:t>
            </a:r>
            <a:r>
              <a:rPr lang="en-US" altLang="zh-CN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can result in critical lost, e.g.: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Polish Airlines Flight 5055 Il-62M crashed because of bearing failure [3].</a:t>
            </a:r>
            <a:endParaRPr lang="en-US" altLang="zh-CN" sz="2000" b="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381000" y="4876800"/>
            <a:ext cx="8077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Vibration signal is widely used in the health monitoring of bearing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sensitive to the bearing fault. The fault can be detected at an early stage.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can be monitored in-situ.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inexpensive to acquire.</a:t>
            </a:r>
          </a:p>
        </p:txBody>
      </p:sp>
      <p:pic>
        <p:nvPicPr>
          <p:cNvPr id="23" name="Picture 4" descr="http://upload.wikimedia.org/wikipedia/commons/thumb/1/17/DanishWindTurbines.jpg/450px-DanishWindTurbin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48000"/>
            <a:ext cx="3712928" cy="1295400"/>
          </a:xfrm>
          <a:prstGeom prst="rect">
            <a:avLst/>
          </a:prstGeom>
          <a:noFill/>
        </p:spPr>
      </p:pic>
      <p:sp>
        <p:nvSpPr>
          <p:cNvPr id="24" name="Content Placeholder 2"/>
          <p:cNvSpPr>
            <a:spLocks/>
          </p:cNvSpPr>
          <p:nvPr/>
        </p:nvSpPr>
        <p:spPr bwMode="auto">
          <a:xfrm>
            <a:off x="1295400" y="4419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800" b="1" dirty="0" smtClean="0">
                <a:latin typeface="Times New Roman" pitchFamily="18" charset="0"/>
              </a:rPr>
              <a:t>Offshore wind turbines</a:t>
            </a:r>
            <a:endParaRPr lang="en-US" altLang="zh-CN" sz="1800" b="1" dirty="0">
              <a:latin typeface="Times New Roman" pitchFamily="18" charset="0"/>
            </a:endParaRPr>
          </a:p>
        </p:txBody>
      </p:sp>
      <p:sp>
        <p:nvSpPr>
          <p:cNvPr id="25" name="Rectangle 47"/>
          <p:cNvSpPr/>
          <p:nvPr/>
        </p:nvSpPr>
        <p:spPr>
          <a:xfrm rot="5400000">
            <a:off x="3975244" y="3644756"/>
            <a:ext cx="1746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http://en.wikipedia.org/wiki/File:DanishWindTurbines.jpg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6" descr="File:LOT Ilyushin Il-62M Ree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2971800"/>
            <a:ext cx="2160000" cy="1371600"/>
          </a:xfrm>
          <a:prstGeom prst="rect">
            <a:avLst/>
          </a:prstGeom>
          <a:noFill/>
        </p:spPr>
      </p:pic>
      <p:sp>
        <p:nvSpPr>
          <p:cNvPr id="27" name="Rectangle 48"/>
          <p:cNvSpPr/>
          <p:nvPr/>
        </p:nvSpPr>
        <p:spPr>
          <a:xfrm rot="5400000">
            <a:off x="7396178" y="3576624"/>
            <a:ext cx="19145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http://en.wikipedia.org/wiki/File:LOT_Ilyushin_Il-62M_Rees.jpg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Content Placeholder 2"/>
          <p:cNvSpPr>
            <a:spLocks/>
          </p:cNvSpPr>
          <p:nvPr/>
        </p:nvSpPr>
        <p:spPr bwMode="auto">
          <a:xfrm>
            <a:off x="5181600" y="4419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800" b="1" dirty="0" smtClean="0">
                <a:latin typeface="Times New Roman" pitchFamily="18" charset="0"/>
              </a:rPr>
              <a:t>LOT Polish Airlines Il-62M</a:t>
            </a:r>
            <a:endParaRPr lang="en-US" altLang="zh-CN" sz="1800" b="1" dirty="0">
              <a:latin typeface="Times New Roman" pitchFamily="18" charset="0"/>
            </a:endParaRPr>
          </a:p>
        </p:txBody>
      </p:sp>
      <p:sp>
        <p:nvSpPr>
          <p:cNvPr id="30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6858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Project Objectives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04800" y="1219200"/>
            <a:ext cx="868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to detect the bearing fault?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est if the vibration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signal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x(t)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contains the faulty bearing signal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s(t)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Faulty bearing: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x(t) = s(t) + ν(t)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Normal bearing: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x(t) = ν(t),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v(t)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noise, which is unknown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04800" y="2895600"/>
            <a:ext cx="868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to test the existence of faulty bearing signal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s(t)?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Check if unique frequency component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s(t)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 be extracted.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Faulty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bearing signal is a modulated signal 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s(t) = d(t)c(t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d(t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modulating signal. Its frequency component is the fault signature. The frequency is provided by the bearing manufacturer.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c(t)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carrier signal, which is unknown.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Objective of the project: given vibration signal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x(t)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test if the frequency component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d(t)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 be extracted.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Approach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1050415"/>
            <a:ext cx="8686800" cy="375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Use FIR filter-bank to decompose the test signal into sub-signals.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Use spectral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kurtosis (SK)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locate the sub-signal which contains faulty bearing signal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s(t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SK is the kurtosis of the discrete Fourier transform of the vibration signal. The sub-signal containing faulty bearing signal has higher SK [4].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Apply simulated annealing (SA) to optimize the frequency band of the located sub-signal.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optimum frequency band is determined by the optimum filter.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filter is optimized by solving the following problem: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1905000" y="3657600"/>
          <a:ext cx="4807321" cy="1213178"/>
        </p:xfrm>
        <a:graphic>
          <a:graphicData uri="http://schemas.openxmlformats.org/presentationml/2006/ole">
            <p:oleObj spid="_x0000_s12289" name="公式" r:id="rId3" imgW="3009600" imgH="761760" progId="Equation.3">
              <p:embed/>
            </p:oleObj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5638800"/>
            <a:ext cx="8686800" cy="88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Perform envelope analysis (EA) to the sub-signal which has the optimum frequency band to extract the fault feature frequency (modulating frequency)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57200" y="50292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is the frequency band’s central frequency;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6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is the width of the band;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 is the order of FIR filter;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Faul</a:t>
            </a:r>
            <a:r>
              <a:rPr lang="en-US" sz="16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the fault feature frequency;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s</a:t>
            </a:r>
            <a:r>
              <a:rPr lang="en-US" sz="16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the sampling rate.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Flow Chart of the Algorithm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914400" y="2057400"/>
            <a:ext cx="1524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FIR filter</a:t>
            </a:r>
          </a:p>
          <a:p>
            <a:pPr algn="ctr"/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h</a:t>
            </a:r>
            <a:r>
              <a:rPr lang="en-US" sz="18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 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(</a:t>
            </a:r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ci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M</a:t>
            </a:r>
            <a:r>
              <a:rPr lang="en-US" sz="18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)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16" charset="-128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124200" y="2057400"/>
            <a:ext cx="1295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SK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16" charset="-128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28600" y="1143000"/>
            <a:ext cx="50292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SA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Maximize SK by </a:t>
            </a:r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c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M</a:t>
            </a: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16" charset="-128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>
            <a:endCxn id="16" idx="1"/>
          </p:cNvCxnSpPr>
          <p:nvPr/>
        </p:nvCxnSpPr>
        <p:spPr bwMode="auto">
          <a:xfrm>
            <a:off x="381000" y="2400300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6" idx="3"/>
            <a:endCxn id="17" idx="1"/>
          </p:cNvCxnSpPr>
          <p:nvPr/>
        </p:nvCxnSpPr>
        <p:spPr bwMode="auto">
          <a:xfrm>
            <a:off x="2438400" y="24003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981200" y="3276600"/>
            <a:ext cx="15240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Optimized FIR filter</a:t>
            </a:r>
          </a:p>
          <a:p>
            <a:pPr algn="ctr"/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h(</a:t>
            </a:r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co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M</a:t>
            </a:r>
            <a:r>
              <a:rPr lang="en-US" sz="18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267200" y="3429000"/>
            <a:ext cx="685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EA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45013" y="19812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x(n)</a:t>
            </a:r>
            <a:endParaRPr lang="en-US" sz="1800" i="1" dirty="0"/>
          </a:p>
        </p:txBody>
      </p:sp>
      <p:sp>
        <p:nvSpPr>
          <p:cNvPr id="46" name="Rectangle 45"/>
          <p:cNvSpPr/>
          <p:nvPr/>
        </p:nvSpPr>
        <p:spPr>
          <a:xfrm>
            <a:off x="2438400" y="1992868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(n)</a:t>
            </a:r>
            <a:endParaRPr lang="en-US" sz="1800" i="1" dirty="0"/>
          </a:p>
        </p:txBody>
      </p:sp>
      <p:cxnSp>
        <p:nvCxnSpPr>
          <p:cNvPr id="47" name="Straight Arrow Connector 46"/>
          <p:cNvCxnSpPr>
            <a:stCxn id="17" idx="3"/>
          </p:cNvCxnSpPr>
          <p:nvPr/>
        </p:nvCxnSpPr>
        <p:spPr bwMode="auto">
          <a:xfrm>
            <a:off x="4419600" y="2400300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4572000" y="1992868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SK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295400" y="33528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x(n)</a:t>
            </a:r>
            <a:endParaRPr lang="en-US" sz="1800" i="1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990600" y="3810000"/>
            <a:ext cx="990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18" idx="2"/>
            <a:endCxn id="27" idx="0"/>
          </p:cNvCxnSpPr>
          <p:nvPr/>
        </p:nvCxnSpPr>
        <p:spPr bwMode="auto">
          <a:xfrm>
            <a:off x="2743200" y="28194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7" idx="3"/>
            <a:endCxn id="36" idx="1"/>
          </p:cNvCxnSpPr>
          <p:nvPr/>
        </p:nvCxnSpPr>
        <p:spPr bwMode="auto">
          <a:xfrm>
            <a:off x="3505200" y="3771900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>
          <a:xfrm>
            <a:off x="3468469" y="33528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(n)</a:t>
            </a:r>
            <a:endParaRPr lang="en-US" sz="1800" i="1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5562600" y="3429000"/>
            <a:ext cx="8382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FFT</a:t>
            </a:r>
          </a:p>
        </p:txBody>
      </p:sp>
      <p:cxnSp>
        <p:nvCxnSpPr>
          <p:cNvPr id="52" name="Straight Arrow Connector 51"/>
          <p:cNvCxnSpPr>
            <a:stCxn id="36" idx="3"/>
            <a:endCxn id="51" idx="1"/>
          </p:cNvCxnSpPr>
          <p:nvPr/>
        </p:nvCxnSpPr>
        <p:spPr bwMode="auto">
          <a:xfrm>
            <a:off x="4953000" y="3771900"/>
            <a:ext cx="609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4953000" y="33528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a(n)</a:t>
            </a:r>
            <a:endParaRPr lang="en-US" sz="1800" i="1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010400" y="3429000"/>
            <a:ext cx="12192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Magnitude</a:t>
            </a:r>
          </a:p>
        </p:txBody>
      </p:sp>
      <p:cxnSp>
        <p:nvCxnSpPr>
          <p:cNvPr id="67" name="Straight Arrow Connector 66"/>
          <p:cNvCxnSpPr>
            <a:stCxn id="51" idx="3"/>
            <a:endCxn id="62" idx="1"/>
          </p:cNvCxnSpPr>
          <p:nvPr/>
        </p:nvCxnSpPr>
        <p:spPr bwMode="auto">
          <a:xfrm>
            <a:off x="6400800" y="3771900"/>
            <a:ext cx="609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>
          <a:xfrm>
            <a:off x="6400800" y="3352800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A(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)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944815" y="4431268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|A(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)|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4114800" y="3124200"/>
            <a:ext cx="48768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16" charset="-128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5715000" y="1524000"/>
            <a:ext cx="1676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Maximized SK</a:t>
            </a:r>
          </a:p>
          <a:p>
            <a:pPr algn="ctr"/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SK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</a:t>
            </a:r>
            <a:endParaRPr lang="en-US" sz="1800" i="1" dirty="0" smtClean="0">
              <a:latin typeface="Times New Roman" pitchFamily="18" charset="0"/>
              <a:ea typeface="ＭＳ Ｐゴシック" pitchFamily="16" charset="-128"/>
              <a:cs typeface="Times New Roman" pitchFamily="18" charset="0"/>
            </a:endParaRPr>
          </a:p>
        </p:txBody>
      </p:sp>
      <p:cxnSp>
        <p:nvCxnSpPr>
          <p:cNvPr id="98" name="Straight Arrow Connector 97"/>
          <p:cNvCxnSpPr>
            <a:stCxn id="18" idx="3"/>
            <a:endCxn id="96" idx="1"/>
          </p:cNvCxnSpPr>
          <p:nvPr/>
        </p:nvCxnSpPr>
        <p:spPr bwMode="auto">
          <a:xfrm>
            <a:off x="5257800" y="19812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2" idx="2"/>
          </p:cNvCxnSpPr>
          <p:nvPr/>
        </p:nvCxnSpPr>
        <p:spPr bwMode="auto">
          <a:xfrm>
            <a:off x="7620000" y="41148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Diamond 103"/>
          <p:cNvSpPr/>
          <p:nvPr/>
        </p:nvSpPr>
        <p:spPr bwMode="auto">
          <a:xfrm>
            <a:off x="6248400" y="4800600"/>
            <a:ext cx="2743200" cy="762000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f=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Fault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16" charset="-128"/>
              <a:cs typeface="Times New Roman" pitchFamily="18" charset="0"/>
            </a:endParaRPr>
          </a:p>
        </p:txBody>
      </p:sp>
      <p:cxnSp>
        <p:nvCxnSpPr>
          <p:cNvPr id="105" name="Straight Arrow Connector 104"/>
          <p:cNvCxnSpPr>
            <a:stCxn id="104" idx="2"/>
          </p:cNvCxnSpPr>
          <p:nvPr/>
        </p:nvCxnSpPr>
        <p:spPr bwMode="auto">
          <a:xfrm>
            <a:off x="76200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Rectangle 106"/>
          <p:cNvSpPr/>
          <p:nvPr/>
        </p:nvSpPr>
        <p:spPr>
          <a:xfrm>
            <a:off x="7086600" y="609600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The bearing is faulty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343400" y="487680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The bearing is normal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3" name="Straight Arrow Connector 112"/>
          <p:cNvCxnSpPr>
            <a:stCxn id="104" idx="1"/>
          </p:cNvCxnSpPr>
          <p:nvPr/>
        </p:nvCxnSpPr>
        <p:spPr bwMode="auto">
          <a:xfrm flipH="1">
            <a:off x="5410200" y="5181600"/>
            <a:ext cx="838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6" name="Rectangle 115"/>
          <p:cNvSpPr/>
          <p:nvPr/>
        </p:nvSpPr>
        <p:spPr>
          <a:xfrm>
            <a:off x="7772400" y="5562600"/>
            <a:ext cx="520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Yes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715000" y="472440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No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Content Placeholder 2"/>
          <p:cNvSpPr txBox="1">
            <a:spLocks/>
          </p:cNvSpPr>
          <p:nvPr/>
        </p:nvSpPr>
        <p:spPr bwMode="auto">
          <a:xfrm>
            <a:off x="152400" y="4724400"/>
            <a:ext cx="4038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x(n)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is the sampled vibration signal;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6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(n) is filtered output of the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ith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FIR filter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SK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is the SK of the </a:t>
            </a:r>
            <a:r>
              <a:rPr lang="en-US" sz="16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(n);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(n) is the output of the optimized FIR filter;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a(n)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the envelope of </a:t>
            </a:r>
            <a:r>
              <a:rPr lang="en-US" sz="16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(n) 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A(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)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the FFT of </a:t>
            </a:r>
            <a:r>
              <a:rPr lang="en-US" sz="16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a(n)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Filter-bank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Band-Pass Filter the Vibration Signal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27432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Matlab’s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built-in function “fir1” is used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It uses the following method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1620838" y="3222625"/>
          <a:ext cx="1652587" cy="361950"/>
        </p:xfrm>
        <a:graphic>
          <a:graphicData uri="http://schemas.openxmlformats.org/presentationml/2006/ole">
            <p:oleObj spid="_x0000_s72706" name="公式" r:id="rId3" imgW="927000" imgH="203040" progId="Equation.3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1524000" y="4191000"/>
          <a:ext cx="5410200" cy="900342"/>
        </p:xfrm>
        <a:graphic>
          <a:graphicData uri="http://schemas.openxmlformats.org/presentationml/2006/ole">
            <p:oleObj spid="_x0000_s72711" name="公式" r:id="rId4" imgW="3809880" imgH="634680" progId="Equation.3">
              <p:embed/>
            </p:oleObj>
          </a:graphicData>
        </a:graphic>
      </p:graphicFrame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4724400" y="5105400"/>
          <a:ext cx="3505200" cy="551172"/>
        </p:xfrm>
        <a:graphic>
          <a:graphicData uri="http://schemas.openxmlformats.org/presentationml/2006/ole">
            <p:oleObj spid="_x0000_s72712" name="公式" r:id="rId5" imgW="2501640" imgH="393480" progId="Equation.3">
              <p:embed/>
            </p:oleObj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914400" y="38100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impulse response of the filter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914400" y="51054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w(n)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Hamming window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04800" y="5867400"/>
            <a:ext cx="784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Therefore, the filtered signal y(n) is a function of </a:t>
            </a:r>
            <a:r>
              <a:rPr lang="en-US" sz="20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20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c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M.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1"/>
          <p:cNvGraphicFramePr>
            <a:graphicFrameLocks noChangeAspect="1"/>
          </p:cNvGraphicFramePr>
          <p:nvPr/>
        </p:nvGraphicFramePr>
        <p:xfrm>
          <a:off x="4137025" y="3200400"/>
          <a:ext cx="1606550" cy="406400"/>
        </p:xfrm>
        <a:graphic>
          <a:graphicData uri="http://schemas.openxmlformats.org/presentationml/2006/ole">
            <p:oleObj spid="_x0000_s72713" name="公式" r:id="rId6" imgW="901440" imgH="228600" progId="Equation.3">
              <p:embed/>
            </p:oleObj>
          </a:graphicData>
        </a:graphic>
      </p:graphicFrame>
      <p:sp>
        <p:nvSpPr>
          <p:cNvPr id="26" name="矩形 25"/>
          <p:cNvSpPr/>
          <p:nvPr/>
        </p:nvSpPr>
        <p:spPr bwMode="auto">
          <a:xfrm>
            <a:off x="685800" y="3733800"/>
            <a:ext cx="78486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609600" y="21336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is the order of the filter. b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the coefficient of the filter.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1"/>
          <p:cNvGraphicFramePr>
            <a:graphicFrameLocks noChangeAspect="1"/>
          </p:cNvGraphicFramePr>
          <p:nvPr/>
        </p:nvGraphicFramePr>
        <p:xfrm>
          <a:off x="762000" y="1752600"/>
          <a:ext cx="3892550" cy="339725"/>
        </p:xfrm>
        <a:graphic>
          <a:graphicData uri="http://schemas.openxmlformats.org/presentationml/2006/ole">
            <p:oleObj spid="_x0000_s72714" name="Equation" r:id="rId7" imgW="2184120" imgH="190440" progId="Equation.3">
              <p:embed/>
            </p:oleObj>
          </a:graphicData>
        </a:graphic>
      </p:graphicFrame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04800" y="12192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FIR filter is defined as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0"/>
          <p:cNvSpPr txBox="1">
            <a:spLocks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Initial Input for Simulated Annealing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304800" y="1050415"/>
            <a:ext cx="8686800" cy="154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Initial input 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w(f</a:t>
            </a:r>
            <a:r>
              <a:rPr lang="en-US" sz="20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c1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20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1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M</a:t>
            </a:r>
            <a:r>
              <a:rPr lang="en-US" sz="20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1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is obtained by calculating  SK for a binary tree of  FIR filter-bank.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Output of the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filter at level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Structure of the filter-bank</a:t>
            </a: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5040313" y="1447800"/>
          <a:ext cx="2505075" cy="793750"/>
        </p:xfrm>
        <a:graphic>
          <a:graphicData uri="http://schemas.openxmlformats.org/presentationml/2006/ole">
            <p:oleObj spid="_x0000_s92162" name="公式" r:id="rId4" imgW="1358640" imgH="431640" progId="Equation.3">
              <p:embed/>
            </p:oleObj>
          </a:graphicData>
        </a:graphic>
      </p:graphicFrame>
      <p:pic>
        <p:nvPicPr>
          <p:cNvPr id="35" name="Picture 6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2667001"/>
            <a:ext cx="5334000" cy="295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304800" y="57150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Frequency bands are ranked according to their SK value from large to small. Top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frequency bands  are selected as the initial input.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8721</TotalTime>
  <Words>1797</Words>
  <Application>Microsoft Office PowerPoint</Application>
  <PresentationFormat>On-screen Show (4:3)</PresentationFormat>
  <Paragraphs>288</Paragraphs>
  <Slides>29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Blank Presentation</vt:lpstr>
      <vt:lpstr>公式</vt:lpstr>
      <vt:lpstr>Equation</vt:lpstr>
      <vt:lpstr>Microsoft Equation 3.0</vt:lpstr>
      <vt:lpstr>Slide 1</vt:lpstr>
      <vt:lpstr>Background</vt:lpstr>
      <vt:lpstr>Health Monitoring of Bearing</vt:lpstr>
      <vt:lpstr>Project Objectives</vt:lpstr>
      <vt:lpstr>Approach</vt:lpstr>
      <vt:lpstr>Flow Chart of the Algorithm</vt:lpstr>
      <vt:lpstr>Filter-bank</vt:lpstr>
      <vt:lpstr>Band-Pass Filter the Vibration Signal</vt:lpstr>
      <vt:lpstr>Slide 9</vt:lpstr>
      <vt:lpstr>Validation of the Filter-bank</vt:lpstr>
      <vt:lpstr>Validation of the Filter-bank</vt:lpstr>
      <vt:lpstr>Spectral Kurtosis</vt:lpstr>
      <vt:lpstr>Spectral Kurtosis</vt:lpstr>
      <vt:lpstr>Result of SK</vt:lpstr>
      <vt:lpstr>Simulated Annealing</vt:lpstr>
      <vt:lpstr>Slide 16</vt:lpstr>
      <vt:lpstr>Validation of SA: 1-D Function</vt:lpstr>
      <vt:lpstr>Slide 18</vt:lpstr>
      <vt:lpstr>Validation of SA: Result</vt:lpstr>
      <vt:lpstr>Slide 20</vt:lpstr>
      <vt:lpstr>Slide 21</vt:lpstr>
      <vt:lpstr>Slide 22</vt:lpstr>
      <vt:lpstr>Envelope Analysis</vt:lpstr>
      <vt:lpstr>Slide 24</vt:lpstr>
      <vt:lpstr>Slide 25</vt:lpstr>
      <vt:lpstr>Slide 26</vt:lpstr>
      <vt:lpstr>Progress</vt:lpstr>
      <vt:lpstr>Remaining Work at this Stage</vt:lpstr>
      <vt:lpstr>References</vt:lpstr>
    </vt:vector>
  </TitlesOfParts>
  <Company>Debbie Weinstein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Weinstein</dc:creator>
  <cp:lastModifiedBy>jingtian</cp:lastModifiedBy>
  <cp:revision>114</cp:revision>
  <dcterms:created xsi:type="dcterms:W3CDTF">2008-02-01T18:57:18Z</dcterms:created>
  <dcterms:modified xsi:type="dcterms:W3CDTF">2012-12-06T22:10:02Z</dcterms:modified>
</cp:coreProperties>
</file>